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comments/comment2.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9144000" cy="5143500" type="screen16x9"/>
  <p:notesSz cx="6858000" cy="9144000"/>
  <p:embeddedFontLst>
    <p:embeddedFont>
      <p:font typeface="Roboto" panose="020B060402020202020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cott Bentley"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4" d="100"/>
          <a:sy n="144" d="100"/>
        </p:scale>
        <p:origin x="654"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1-03-19T20:36:28.997" idx="1">
    <p:pos x="147" y="29"/>
    <p:text>add # acres</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1-03-19T20:36:48.180" idx="2">
    <p:pos x="190" y="86"/>
    <p:text>add # of acres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c6f73a04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c6f73a04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Turn on Pointer</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Open notes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Hello President Brown, Board of Trustees, and guests. I will be presenting an overview of the AUSD Facilities Department.  My goal is to keep this short and simple. Feel free to speak up with any questions as they arise.</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c5c3ee9755_0_608: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c5c3ee9755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 day fire break</a:t>
            </a:r>
            <a:endParaRPr/>
          </a:p>
          <a:p>
            <a:pPr marL="0" lvl="0" indent="0" algn="l" rtl="0">
              <a:spcBef>
                <a:spcPts val="0"/>
              </a:spcBef>
              <a:spcAft>
                <a:spcPts val="0"/>
              </a:spcAft>
              <a:buNone/>
            </a:pPr>
            <a:r>
              <a:rPr lang="en"/>
              <a:t>Fruit trees -plum persimmon, pear</a:t>
            </a:r>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c36dbc22e0_0_5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c36dbc22e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Smaller fire break</a:t>
            </a:r>
            <a:endParaRPr/>
          </a:p>
          <a:p>
            <a:pPr marL="0" lvl="0" indent="0" algn="l" rtl="0">
              <a:spcBef>
                <a:spcPts val="0"/>
              </a:spcBef>
              <a:spcAft>
                <a:spcPts val="0"/>
              </a:spcAft>
              <a:buNone/>
            </a:pPr>
            <a:r>
              <a:rPr lang="en"/>
              <a:t>Homeless issues</a:t>
            </a: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c6f73a04f_0_14: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c6f73a04f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c44b1d1bae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c44b1d1bae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Maintains 50.76 acres of school sites and 74.65 acres of undeveloped sites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c44b1d1bae_0_9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c44b1d1bae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c44b1d1bae_0_9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c44b1d1bae_0_9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c6f73a04f_0_2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c6f73a04f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c44b1d1bae_0_99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c44b1d1bae_0_9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c6f73a04f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c6f73a04f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While 217 may seem like a lot of work, this does not capture the work performed by our dedicated staff. We try to balance work loads to accommodate the daily requests made directly to the M&amp;O staff. I am working with each site to add these request to the work order system so we can capture the data and balance workload. Please note the majority of work goes into the oldest schools.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c6ac4107bb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c6ac4107bb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c623ee1612_0_33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c623ee1612_0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M&amp;O staff have been working in person throughout the Pandemic to ensure our students and staff a safe learning environment. We have used every opportunity to clean, maintain and beautify our district. With that I will take you on a brief tour of our School sites and properties.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c6ac4107bb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c6ac4107bb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c623ee1612_0_2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c623ee1612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c623ee1612_0_3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c623ee1612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c44b1d1bae_0_12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c44b1d1bae_0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c623ee1612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c623ee1612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c623ee1612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c623ee1612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AV ,RC, EV</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c623ee1612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c623ee1612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All schools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c623ee1612_0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c623ee1612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All schools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c623ee1612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c623ee1612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AE, EV, SR, RC</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c623ee1612_0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c623ee1612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Issues at AV, SR, EV, AE</a:t>
            </a:r>
            <a:endParaRPr/>
          </a:p>
          <a:p>
            <a:pPr marL="0" lvl="0" indent="0" algn="l" rtl="0">
              <a:spcBef>
                <a:spcPts val="0"/>
              </a:spcBef>
              <a:spcAft>
                <a:spcPts val="0"/>
              </a:spcAft>
              <a:buNone/>
            </a:pPr>
            <a:r>
              <a:rPr lang="en"/>
              <a:t>Donation made by Earth Saver</a:t>
            </a:r>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c6f73a04f_0_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c6f73a04f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Alta Vista had a student population of 157 + 58 in preschool for the 19/20 school year. Originally built in 1936, with later builds every decade from the 50’s to the 80’s. At 3.64 acres this is a small but beautiful school with a lot of needs due to the age of most of the buildings. My favorite parts of the school include the nature trail, the new mural and the garden space. Volunteers are currently working on a new fence line at the sports field, adding an orchard and some resolving some erosion control areas.  The roofing, flooring and painting will need modernization as soon as funding allows.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c623ee1612_0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c623ee1612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 SR, AE</a:t>
            </a:r>
            <a:endParaRPr/>
          </a:p>
          <a:p>
            <a:pPr marL="0" lvl="0" indent="0" algn="l" rtl="0">
              <a:spcBef>
                <a:spcPts val="0"/>
              </a:spcBef>
              <a:spcAft>
                <a:spcPts val="0"/>
              </a:spcAft>
              <a:buNone/>
            </a:pPr>
            <a:r>
              <a:rPr lang="en"/>
              <a:t>Common problem with water efficient sprinkler retrofits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c623ee1612_0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c623ee1612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c623ee1612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c623ee1612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c623ee1612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c623ee1612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Lighter equipment</a:t>
            </a:r>
            <a:endParaRPr/>
          </a:p>
          <a:p>
            <a:pPr marL="0" lvl="0" indent="0" algn="l" rtl="0">
              <a:spcBef>
                <a:spcPts val="0"/>
              </a:spcBef>
              <a:spcAft>
                <a:spcPts val="0"/>
              </a:spcAft>
              <a:buNone/>
            </a:pPr>
            <a:r>
              <a:rPr lang="en"/>
              <a:t>Often more powerful</a:t>
            </a:r>
            <a:endParaRPr/>
          </a:p>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c623ee1612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c623ee1612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Digital blueprints</a:t>
            </a:r>
            <a:endParaRPr/>
          </a:p>
          <a:p>
            <a:pPr marL="0" lvl="0" indent="0" algn="l" rtl="0">
              <a:spcBef>
                <a:spcPts val="0"/>
              </a:spcBef>
              <a:spcAft>
                <a:spcPts val="0"/>
              </a:spcAft>
              <a:buNone/>
            </a:pPr>
            <a:r>
              <a:rPr lang="en"/>
              <a:t>Asset inventory : HVAC, electrical. Plumbing, fire safety</a:t>
            </a:r>
            <a:endParaRPr/>
          </a:p>
          <a:p>
            <a:pPr marL="0" lvl="0" indent="0" algn="l" rtl="0">
              <a:spcBef>
                <a:spcPts val="0"/>
              </a:spcBef>
              <a:spcAft>
                <a:spcPts val="0"/>
              </a:spcAft>
              <a:buNone/>
            </a:pPr>
            <a:r>
              <a:rPr lang="en"/>
              <a:t>Work orders</a:t>
            </a:r>
            <a:endParaRPr/>
          </a:p>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c44b1d1bae_0_12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c44b1d1bae_0_1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Sprayers = static charge to bond solution to surface, nozzles to adjust particle size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c6f73a04f_0_36: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c6f73a04f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c623ee1612_0_351: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c623ee1612_0_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c6f73a04f_0_46: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c6f73a04f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c923a6c21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c923a6c21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c5c3ee9755_0_537: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c5c3ee9755_0_5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Auburn Elementary had a student population of 390 for the 19/20 school year. All buildings were built in 1995 making it our newest school. This school was well laid out with a very large playground area good student dropoff and pickup areas and a comfortable interior campus. Look forward to new playground equipment being installed over spring break.  Siding, painting and flooring will need repairs as funding allows.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c5c3ee9755_0_542: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c5c3ee9755_0_5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 Cain had a student population of 661 in the 19/20 school year. Originally built in 1949 with later builds in 1996. At 15.1 acres this is a very large campus and has by far the largest student population. For this reason we have a extra night custodian to help keep up with all the cleaning needs. The old trees in between the older wings and the nature areas of the school are my favorite parts of this school. New playground equipment was installed this past summer with seating for that area coming during spring break. Roofing, gutters, painting and flooring need repairs as soon as funding allows.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c5c3ee9755_0_547: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c5c3ee9755_0_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Rock Creek had a student population of 298 in the 19/20 school year.  All permanent buildings built in 1965. This is one of our older schools and needs extra maintenance attention. Current issues of the school include leaking underground pipes and storm water drainage deficiencies. Both are being addressed. Special attention has been made to beautify the interior lawn and landscaping. My favorite aspects of this school is the artwork around the school and the 4 different playground structures. Plumbing, drainage, roofing, flooring and painting need repair as soon as funding allows.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c5c3ee9755_0_552: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c5c3ee9755_0_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Skyridge had a student population of 379 in the 19/20 school year. All permanent buildings were built in 1994. One of our largest schools, has 2 large sports fields, a nature trail, an outdoor amphitheatre and a comfortable courtyard setting. The exposed beam construction throughout the campus is a nice feature, but because of its exposed nature, is beginning to weather and will rot if not addressed in the coming years. Some roofing repairs as well as flooring and painting will need to be addressed as soon as funding allows.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c623ee161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c623ee161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Central location</a:t>
            </a:r>
            <a:endParaRPr/>
          </a:p>
          <a:p>
            <a:pPr marL="0" lvl="0" indent="0" algn="l" rtl="0">
              <a:spcBef>
                <a:spcPts val="0"/>
              </a:spcBef>
              <a:spcAft>
                <a:spcPts val="0"/>
              </a:spcAft>
              <a:buNone/>
            </a:pPr>
            <a:r>
              <a:rPr lang="en"/>
              <a:t>Spacious warehouse : used to store food, supplies, equipment, books, saved files and custodial supplies</a:t>
            </a:r>
            <a:endParaRPr/>
          </a:p>
          <a:p>
            <a:pPr marL="0" lvl="0" indent="0" algn="l" rtl="0">
              <a:spcBef>
                <a:spcPts val="0"/>
              </a:spcBef>
              <a:spcAft>
                <a:spcPts val="0"/>
              </a:spcAft>
              <a:buNone/>
            </a:pPr>
            <a:r>
              <a:rPr lang="en"/>
              <a:t>Room to expand</a:t>
            </a:r>
            <a:endParaRPr/>
          </a:p>
          <a:p>
            <a:pPr marL="0" lvl="0" indent="0" algn="l" rtl="0">
              <a:spcBef>
                <a:spcPts val="0"/>
              </a:spcBef>
              <a:spcAft>
                <a:spcPts val="0"/>
              </a:spcAft>
              <a:buNone/>
            </a:pPr>
            <a:r>
              <a:rPr lang="en"/>
              <a:t>Ongoing homeless issues</a:t>
            </a:r>
            <a:endParaRPr/>
          </a:p>
          <a:p>
            <a:pPr marL="0" lvl="0" indent="0" algn="l" rtl="0">
              <a:spcBef>
                <a:spcPts val="0"/>
              </a:spcBef>
              <a:spcAft>
                <a:spcPts val="0"/>
              </a:spcAft>
              <a:buNone/>
            </a:pPr>
            <a:r>
              <a:rPr lang="en"/>
              <a:t>Almond trees</a:t>
            </a:r>
            <a:endParaRPr/>
          </a:p>
          <a:p>
            <a:pPr marL="0" lvl="0" indent="0" algn="l" rtl="0">
              <a:spcBef>
                <a:spcPts val="0"/>
              </a:spcBef>
              <a:spcAft>
                <a:spcPts val="0"/>
              </a:spcAft>
              <a:buNone/>
            </a:pPr>
            <a:r>
              <a:rPr lang="en"/>
              <a: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c5c3ee9755_0_603: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c5c3ee9755_0_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Largest fire break about 3-4 days to clear</a:t>
            </a:r>
            <a:endParaRPr/>
          </a:p>
          <a:p>
            <a:pPr marL="0" lvl="0" indent="0" algn="l" rtl="0">
              <a:spcBef>
                <a:spcPts val="0"/>
              </a:spcBef>
              <a:spcAft>
                <a:spcPts val="0"/>
              </a:spcAft>
              <a:buNone/>
            </a:pPr>
            <a:r>
              <a:rPr lang="en"/>
              <a:t>Homeless issues</a:t>
            </a:r>
            <a:endParaRPr/>
          </a:p>
          <a:p>
            <a:pPr marL="0" lvl="0" indent="0" algn="l" rtl="0">
              <a:spcBef>
                <a:spcPts val="0"/>
              </a:spcBef>
              <a:spcAft>
                <a:spcPts val="0"/>
              </a:spcAft>
              <a:buNone/>
            </a:pPr>
            <a:r>
              <a:rPr lang="en"/>
              <a:t>Unusual/uncomfortable relationship with neighbor</a:t>
            </a:r>
            <a:endParaRPr/>
          </a:p>
          <a:p>
            <a:pPr marL="0" lvl="0" indent="0" algn="l" rtl="0">
              <a:spcBef>
                <a:spcPts val="0"/>
              </a:spcBef>
              <a:spcAft>
                <a:spcPts val="0"/>
              </a:spcAft>
              <a:buNone/>
            </a:pPr>
            <a:r>
              <a:rPr lang="en"/>
              <a:t>Pear and apples</a:t>
            </a: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p14:dur="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comments" Target="../comments/comment2.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7.jpg"/></Relationships>
</file>

<file path=ppt/slides/_rels/slide1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14.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2.jpg"/><Relationship Id="rId7" Type="http://schemas.openxmlformats.org/officeDocument/2006/relationships/image" Target="../media/image46.jp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 Id="rId9" Type="http://schemas.openxmlformats.org/officeDocument/2006/relationships/image" Target="../media/image48.jpg"/></Relationships>
</file>

<file path=ppt/slides/_rels/slide1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53.jpg"/><Relationship Id="rId7" Type="http://schemas.openxmlformats.org/officeDocument/2006/relationships/image" Target="../media/image57.jp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60.jpg"/></Relationships>
</file>

<file path=ppt/slides/_rels/slide2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62.jpg"/></Relationships>
</file>

<file path=ppt/slides/_rels/slide2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64.jpg"/></Relationships>
</file>

<file path=ppt/slides/_rels/slide2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66.jpg"/></Relationships>
</file>

<file path=ppt/slides/_rels/slide2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68.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70.jpg"/></Relationships>
</file>

<file path=ppt/slides/_rels/slide3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72.jpg"/></Relationships>
</file>

<file path=ppt/slides/_rels/slide3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image" Target="../media/image76.png"/><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78.png"/></Relationships>
</file>

<file path=ppt/slides/_rels/slide3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35.xml"/><Relationship Id="rId1" Type="http://schemas.openxmlformats.org/officeDocument/2006/relationships/slideLayout" Target="../slideLayouts/slideLayout10.xml"/><Relationship Id="rId5" Type="http://schemas.openxmlformats.org/officeDocument/2006/relationships/image" Target="../media/image81.jpg"/><Relationship Id="rId4" Type="http://schemas.openxmlformats.org/officeDocument/2006/relationships/image" Target="../media/image80.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mailto:jcarrion@auburn.k12.ca.us" TargetMode="External"/><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83.jpg"/><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comments" Target="../comments/comment1.xml"/><Relationship Id="rId4"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535650" y="0"/>
            <a:ext cx="5430900" cy="93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5000" b="1"/>
              <a:t>AUSD Facilities</a:t>
            </a:r>
            <a:endParaRPr sz="5000" b="1"/>
          </a:p>
        </p:txBody>
      </p:sp>
      <p:sp>
        <p:nvSpPr>
          <p:cNvPr id="55" name="Google Shape;55;p13"/>
          <p:cNvSpPr txBox="1">
            <a:spLocks noGrp="1"/>
          </p:cNvSpPr>
          <p:nvPr>
            <p:ph type="subTitle" idx="1"/>
          </p:nvPr>
        </p:nvSpPr>
        <p:spPr>
          <a:xfrm>
            <a:off x="5001975" y="2571750"/>
            <a:ext cx="3632400" cy="16608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400">
                <a:solidFill>
                  <a:srgbClr val="000000"/>
                </a:solidFill>
              </a:rPr>
              <a:t>Board Study Session </a:t>
            </a:r>
            <a:endParaRPr sz="2400">
              <a:solidFill>
                <a:srgbClr val="000000"/>
              </a:solidFill>
            </a:endParaRPr>
          </a:p>
          <a:p>
            <a:pPr marL="0" lvl="0" indent="0" algn="ctr" rtl="0">
              <a:spcBef>
                <a:spcPts val="0"/>
              </a:spcBef>
              <a:spcAft>
                <a:spcPts val="0"/>
              </a:spcAft>
              <a:buNone/>
            </a:pPr>
            <a:endParaRPr sz="2400">
              <a:solidFill>
                <a:srgbClr val="000000"/>
              </a:solidFill>
            </a:endParaRPr>
          </a:p>
          <a:p>
            <a:pPr marL="0" lvl="0" indent="0" algn="ctr" rtl="0">
              <a:spcBef>
                <a:spcPts val="0"/>
              </a:spcBef>
              <a:spcAft>
                <a:spcPts val="0"/>
              </a:spcAft>
              <a:buNone/>
            </a:pPr>
            <a:r>
              <a:rPr lang="en" sz="2400">
                <a:solidFill>
                  <a:srgbClr val="000000"/>
                </a:solidFill>
              </a:rPr>
              <a:t>March 2021</a:t>
            </a:r>
            <a:r>
              <a:rPr lang="en" sz="2400"/>
              <a:t>   </a:t>
            </a:r>
            <a:endParaRPr sz="240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DDDDDD"/>
            </a:gs>
            <a:gs pos="100000">
              <a:srgbClr val="919191"/>
            </a:gs>
          </a:gsLst>
          <a:lin ang="5400012" scaled="0"/>
        </a:gradFill>
        <a:effectLst/>
      </p:bgPr>
    </p:bg>
    <p:spTree>
      <p:nvGrpSpPr>
        <p:cNvPr id="1" name="Shape 147"/>
        <p:cNvGrpSpPr/>
        <p:nvPr/>
      </p:nvGrpSpPr>
      <p:grpSpPr>
        <a:xfrm>
          <a:off x="0" y="0"/>
          <a:ext cx="0" cy="0"/>
          <a:chOff x="0" y="0"/>
          <a:chExt cx="0" cy="0"/>
        </a:xfrm>
      </p:grpSpPr>
      <p:sp>
        <p:nvSpPr>
          <p:cNvPr id="148" name="Google Shape;148;p22"/>
          <p:cNvSpPr txBox="1"/>
          <p:nvPr/>
        </p:nvSpPr>
        <p:spPr>
          <a:xfrm>
            <a:off x="1399650" y="354725"/>
            <a:ext cx="63447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100">
                <a:latin typeface="Roboto"/>
                <a:ea typeface="Roboto"/>
                <a:cs typeface="Roboto"/>
                <a:sym typeface="Roboto"/>
              </a:rPr>
              <a:t>Kemper Road Property</a:t>
            </a:r>
            <a:endParaRPr sz="4100">
              <a:latin typeface="Roboto"/>
              <a:ea typeface="Roboto"/>
              <a:cs typeface="Roboto"/>
              <a:sym typeface="Roboto"/>
            </a:endParaRPr>
          </a:p>
        </p:txBody>
      </p:sp>
      <p:sp>
        <p:nvSpPr>
          <p:cNvPr id="149" name="Google Shape;149;p22"/>
          <p:cNvSpPr txBox="1"/>
          <p:nvPr/>
        </p:nvSpPr>
        <p:spPr>
          <a:xfrm>
            <a:off x="2020350" y="991600"/>
            <a:ext cx="51033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latin typeface="Roboto"/>
                <a:ea typeface="Roboto"/>
                <a:cs typeface="Roboto"/>
                <a:sym typeface="Roboto"/>
              </a:rPr>
              <a:t>Undeveloped</a:t>
            </a:r>
            <a:endParaRPr sz="1700">
              <a:latin typeface="Roboto"/>
              <a:ea typeface="Roboto"/>
              <a:cs typeface="Roboto"/>
              <a:sym typeface="Roboto"/>
            </a:endParaRPr>
          </a:p>
        </p:txBody>
      </p:sp>
      <p:sp>
        <p:nvSpPr>
          <p:cNvPr id="150" name="Google Shape;150;p22"/>
          <p:cNvSpPr txBox="1"/>
          <p:nvPr/>
        </p:nvSpPr>
        <p:spPr>
          <a:xfrm>
            <a:off x="1580125" y="1741375"/>
            <a:ext cx="6506100" cy="831300"/>
          </a:xfrm>
          <a:prstGeom prst="rect">
            <a:avLst/>
          </a:prstGeom>
          <a:noFill/>
          <a:ln>
            <a:noFill/>
          </a:ln>
        </p:spPr>
        <p:txBody>
          <a:bodyPr spcFirstLastPara="1" wrap="square" lIns="91425" tIns="91425" rIns="91425" bIns="91425" anchor="t" anchorCtr="0">
            <a:spAutoFit/>
          </a:bodyPr>
          <a:lstStyle/>
          <a:p>
            <a:pPr marL="457200" lvl="0" indent="-361950" algn="l" rtl="0">
              <a:spcBef>
                <a:spcPts val="0"/>
              </a:spcBef>
              <a:spcAft>
                <a:spcPts val="0"/>
              </a:spcAft>
              <a:buClr>
                <a:srgbClr val="000000"/>
              </a:buClr>
              <a:buSzPts val="2100"/>
              <a:buFont typeface="Roboto"/>
              <a:buChar char="●"/>
            </a:pPr>
            <a:r>
              <a:rPr lang="en" sz="2100" b="1">
                <a:latin typeface="Roboto"/>
                <a:ea typeface="Roboto"/>
                <a:cs typeface="Roboto"/>
                <a:sym typeface="Roboto"/>
              </a:rPr>
              <a:t>Purchased in 1994 </a:t>
            </a:r>
            <a:endParaRPr sz="2100" b="1">
              <a:latin typeface="Roboto"/>
              <a:ea typeface="Roboto"/>
              <a:cs typeface="Roboto"/>
              <a:sym typeface="Roboto"/>
            </a:endParaRPr>
          </a:p>
          <a:p>
            <a:pPr marL="457200" lvl="0" indent="-361950" algn="l" rtl="0">
              <a:spcBef>
                <a:spcPts val="0"/>
              </a:spcBef>
              <a:spcAft>
                <a:spcPts val="0"/>
              </a:spcAft>
              <a:buClr>
                <a:srgbClr val="000000"/>
              </a:buClr>
              <a:buSzPts val="2100"/>
              <a:buFont typeface="Roboto"/>
              <a:buChar char="●"/>
            </a:pPr>
            <a:r>
              <a:rPr lang="en" sz="2100" b="1">
                <a:latin typeface="Roboto"/>
                <a:ea typeface="Roboto"/>
                <a:cs typeface="Roboto"/>
                <a:sym typeface="Roboto"/>
              </a:rPr>
              <a:t>26.2 acres</a:t>
            </a:r>
            <a:endParaRPr/>
          </a:p>
        </p:txBody>
      </p:sp>
      <p:pic>
        <p:nvPicPr>
          <p:cNvPr id="151" name="Google Shape;151;p22"/>
          <p:cNvPicPr preferRelativeResize="0"/>
          <p:nvPr/>
        </p:nvPicPr>
        <p:blipFill>
          <a:blip r:embed="rId3">
            <a:alphaModFix/>
          </a:blip>
          <a:stretch>
            <a:fillRect/>
          </a:stretch>
        </p:blipFill>
        <p:spPr>
          <a:xfrm>
            <a:off x="4871751" y="2120275"/>
            <a:ext cx="3911700" cy="2717500"/>
          </a:xfrm>
          <a:prstGeom prst="rect">
            <a:avLst/>
          </a:prstGeom>
          <a:noFill/>
          <a:ln>
            <a:noFill/>
          </a:ln>
        </p:spPr>
      </p:pic>
      <p:pic>
        <p:nvPicPr>
          <p:cNvPr id="152" name="Google Shape;152;p22"/>
          <p:cNvPicPr preferRelativeResize="0"/>
          <p:nvPr/>
        </p:nvPicPr>
        <p:blipFill>
          <a:blip r:embed="rId3">
            <a:alphaModFix/>
          </a:blip>
          <a:stretch>
            <a:fillRect/>
          </a:stretch>
        </p:blipFill>
        <p:spPr>
          <a:xfrm>
            <a:off x="303212" y="137113"/>
            <a:ext cx="8537575" cy="48692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anim calcmode="lin" valueType="num">
                                      <p:cBhvr additive="base">
                                        <p:cTn id="7" dur="1000"/>
                                        <p:tgtEl>
                                          <p:spTgt spid="15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DDDDDD"/>
            </a:gs>
            <a:gs pos="100000">
              <a:srgbClr val="919191"/>
            </a:gs>
          </a:gsLst>
          <a:lin ang="5400012" scaled="0"/>
        </a:gradFill>
        <a:effectLst/>
      </p:bgPr>
    </p:bg>
    <p:spTree>
      <p:nvGrpSpPr>
        <p:cNvPr id="1" name="Shape 156"/>
        <p:cNvGrpSpPr/>
        <p:nvPr/>
      </p:nvGrpSpPr>
      <p:grpSpPr>
        <a:xfrm>
          <a:off x="0" y="0"/>
          <a:ext cx="0" cy="0"/>
          <a:chOff x="0" y="0"/>
          <a:chExt cx="0" cy="0"/>
        </a:xfrm>
      </p:grpSpPr>
      <p:sp>
        <p:nvSpPr>
          <p:cNvPr id="157" name="Google Shape;157;p23"/>
          <p:cNvSpPr txBox="1"/>
          <p:nvPr/>
        </p:nvSpPr>
        <p:spPr>
          <a:xfrm>
            <a:off x="314425" y="354725"/>
            <a:ext cx="85455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100">
                <a:latin typeface="Roboto"/>
                <a:ea typeface="Roboto"/>
                <a:cs typeface="Roboto"/>
                <a:sym typeface="Roboto"/>
              </a:rPr>
              <a:t>Rock Creek Commercial Property</a:t>
            </a:r>
            <a:endParaRPr sz="4100">
              <a:latin typeface="Roboto"/>
              <a:ea typeface="Roboto"/>
              <a:cs typeface="Roboto"/>
              <a:sym typeface="Roboto"/>
            </a:endParaRPr>
          </a:p>
        </p:txBody>
      </p:sp>
      <p:sp>
        <p:nvSpPr>
          <p:cNvPr id="158" name="Google Shape;158;p23"/>
          <p:cNvSpPr txBox="1"/>
          <p:nvPr/>
        </p:nvSpPr>
        <p:spPr>
          <a:xfrm>
            <a:off x="2020350" y="991600"/>
            <a:ext cx="51033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latin typeface="Roboto"/>
                <a:ea typeface="Roboto"/>
                <a:cs typeface="Roboto"/>
                <a:sym typeface="Roboto"/>
              </a:rPr>
              <a:t>Undeveloped</a:t>
            </a:r>
            <a:endParaRPr sz="1700">
              <a:latin typeface="Roboto"/>
              <a:ea typeface="Roboto"/>
              <a:cs typeface="Roboto"/>
              <a:sym typeface="Roboto"/>
            </a:endParaRPr>
          </a:p>
        </p:txBody>
      </p:sp>
      <p:sp>
        <p:nvSpPr>
          <p:cNvPr id="159" name="Google Shape;159;p23"/>
          <p:cNvSpPr txBox="1"/>
          <p:nvPr/>
        </p:nvSpPr>
        <p:spPr>
          <a:xfrm>
            <a:off x="1580125" y="1741375"/>
            <a:ext cx="6506100" cy="831300"/>
          </a:xfrm>
          <a:prstGeom prst="rect">
            <a:avLst/>
          </a:prstGeom>
          <a:noFill/>
          <a:ln>
            <a:noFill/>
          </a:ln>
        </p:spPr>
        <p:txBody>
          <a:bodyPr spcFirstLastPara="1" wrap="square" lIns="91425" tIns="91425" rIns="91425" bIns="91425" anchor="t" anchorCtr="0">
            <a:spAutoFit/>
          </a:bodyPr>
          <a:lstStyle/>
          <a:p>
            <a:pPr marL="457200" lvl="0" indent="-361950" algn="l" rtl="0">
              <a:spcBef>
                <a:spcPts val="0"/>
              </a:spcBef>
              <a:spcAft>
                <a:spcPts val="0"/>
              </a:spcAft>
              <a:buClr>
                <a:srgbClr val="000000"/>
              </a:buClr>
              <a:buSzPts val="2100"/>
              <a:buFont typeface="Roboto"/>
              <a:buChar char="●"/>
            </a:pPr>
            <a:r>
              <a:rPr lang="en" sz="2100" b="1">
                <a:latin typeface="Roboto"/>
                <a:ea typeface="Roboto"/>
                <a:cs typeface="Roboto"/>
                <a:sym typeface="Roboto"/>
              </a:rPr>
              <a:t>Undivided from Rock Creek School</a:t>
            </a:r>
            <a:endParaRPr sz="2100" b="1">
              <a:latin typeface="Roboto"/>
              <a:ea typeface="Roboto"/>
              <a:cs typeface="Roboto"/>
              <a:sym typeface="Roboto"/>
            </a:endParaRPr>
          </a:p>
          <a:p>
            <a:pPr marL="457200" lvl="0" indent="-361950" algn="l" rtl="0">
              <a:spcBef>
                <a:spcPts val="0"/>
              </a:spcBef>
              <a:spcAft>
                <a:spcPts val="0"/>
              </a:spcAft>
              <a:buClr>
                <a:srgbClr val="000000"/>
              </a:buClr>
              <a:buSzPts val="2100"/>
              <a:buFont typeface="Roboto"/>
              <a:buChar char="●"/>
            </a:pPr>
            <a:r>
              <a:rPr lang="en" sz="2100" b="1">
                <a:latin typeface="Roboto"/>
                <a:ea typeface="Roboto"/>
                <a:cs typeface="Roboto"/>
                <a:sym typeface="Roboto"/>
              </a:rPr>
              <a:t>45,000 square feet</a:t>
            </a:r>
            <a:endParaRPr/>
          </a:p>
        </p:txBody>
      </p:sp>
      <p:pic>
        <p:nvPicPr>
          <p:cNvPr id="160" name="Google Shape;160;p23"/>
          <p:cNvPicPr preferRelativeResize="0"/>
          <p:nvPr/>
        </p:nvPicPr>
        <p:blipFill>
          <a:blip r:embed="rId3">
            <a:alphaModFix/>
          </a:blip>
          <a:stretch>
            <a:fillRect/>
          </a:stretch>
        </p:blipFill>
        <p:spPr>
          <a:xfrm>
            <a:off x="2777726" y="2572675"/>
            <a:ext cx="3618900" cy="2402450"/>
          </a:xfrm>
          <a:prstGeom prst="rect">
            <a:avLst/>
          </a:prstGeom>
          <a:noFill/>
          <a:ln>
            <a:noFill/>
          </a:ln>
        </p:spPr>
      </p:pic>
      <p:pic>
        <p:nvPicPr>
          <p:cNvPr id="161" name="Google Shape;161;p23"/>
          <p:cNvPicPr preferRelativeResize="0"/>
          <p:nvPr/>
        </p:nvPicPr>
        <p:blipFill>
          <a:blip r:embed="rId3">
            <a:alphaModFix/>
          </a:blip>
          <a:stretch>
            <a:fillRect/>
          </a:stretch>
        </p:blipFill>
        <p:spPr>
          <a:xfrm>
            <a:off x="314425" y="76200"/>
            <a:ext cx="8612875" cy="48989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1"/>
                                        </p:tgtEl>
                                        <p:attrNameLst>
                                          <p:attrName>style.visibility</p:attrName>
                                        </p:attrNameLst>
                                      </p:cBhvr>
                                      <p:to>
                                        <p:strVal val="visible"/>
                                      </p:to>
                                    </p:set>
                                    <p:anim calcmode="lin" valueType="num">
                                      <p:cBhvr additive="base">
                                        <p:cTn id="7" dur="1000"/>
                                        <p:tgtEl>
                                          <p:spTgt spid="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4"/>
          <p:cNvSpPr txBox="1">
            <a:spLocks noGrp="1"/>
          </p:cNvSpPr>
          <p:nvPr>
            <p:ph type="title"/>
          </p:nvPr>
        </p:nvSpPr>
        <p:spPr>
          <a:xfrm>
            <a:off x="2836500" y="585675"/>
            <a:ext cx="3471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4120"/>
              <a:t>M&amp;O Staff</a:t>
            </a:r>
            <a:endParaRPr sz="4120"/>
          </a:p>
        </p:txBody>
      </p:sp>
      <p:sp>
        <p:nvSpPr>
          <p:cNvPr id="167" name="Google Shape;167;p24"/>
          <p:cNvSpPr txBox="1"/>
          <p:nvPr/>
        </p:nvSpPr>
        <p:spPr>
          <a:xfrm>
            <a:off x="1355700" y="2685300"/>
            <a:ext cx="6534900" cy="1385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t>District Office</a:t>
            </a:r>
            <a:endParaRPr sz="1800"/>
          </a:p>
          <a:p>
            <a:pPr marL="0" lvl="0" indent="0" algn="ctr" rtl="0">
              <a:spcBef>
                <a:spcPts val="0"/>
              </a:spcBef>
              <a:spcAft>
                <a:spcPts val="0"/>
              </a:spcAft>
              <a:buNone/>
            </a:pPr>
            <a:endParaRPr sz="1800"/>
          </a:p>
          <a:p>
            <a:pPr marL="0" lvl="0" indent="0" algn="ctr" rtl="0">
              <a:spcBef>
                <a:spcPts val="0"/>
              </a:spcBef>
              <a:spcAft>
                <a:spcPts val="0"/>
              </a:spcAft>
              <a:buNone/>
            </a:pPr>
            <a:r>
              <a:rPr lang="en"/>
              <a:t>Justin Carrion - Director of Facilities, Maintenance and Operations    1 year</a:t>
            </a:r>
            <a:endParaRPr/>
          </a:p>
          <a:p>
            <a:pPr marL="0" lvl="0" indent="0" algn="ctr" rtl="0">
              <a:spcBef>
                <a:spcPts val="0"/>
              </a:spcBef>
              <a:spcAft>
                <a:spcPts val="0"/>
              </a:spcAft>
              <a:buNone/>
            </a:pPr>
            <a:endParaRPr/>
          </a:p>
          <a:p>
            <a:pPr marL="0" lvl="0" indent="0" algn="ctr" rtl="0">
              <a:spcBef>
                <a:spcPts val="0"/>
              </a:spcBef>
              <a:spcAft>
                <a:spcPts val="0"/>
              </a:spcAft>
              <a:buNone/>
            </a:pPr>
            <a:r>
              <a:rPr lang="en"/>
              <a:t>Chantal Tadlock - Administrative Assistant    15 years</a:t>
            </a:r>
            <a:endParaRPr/>
          </a:p>
        </p:txBody>
      </p:sp>
      <p:pic>
        <p:nvPicPr>
          <p:cNvPr id="168" name="Google Shape;168;p24"/>
          <p:cNvPicPr preferRelativeResize="0"/>
          <p:nvPr/>
        </p:nvPicPr>
        <p:blipFill>
          <a:blip r:embed="rId3">
            <a:alphaModFix/>
          </a:blip>
          <a:stretch>
            <a:fillRect/>
          </a:stretch>
        </p:blipFill>
        <p:spPr>
          <a:xfrm>
            <a:off x="990325" y="585675"/>
            <a:ext cx="1580125" cy="2266425"/>
          </a:xfrm>
          <a:prstGeom prst="rect">
            <a:avLst/>
          </a:prstGeom>
          <a:noFill/>
          <a:ln>
            <a:noFill/>
          </a:ln>
        </p:spPr>
      </p:pic>
      <p:pic>
        <p:nvPicPr>
          <p:cNvPr id="169" name="Google Shape;169;p24"/>
          <p:cNvPicPr preferRelativeResize="0"/>
          <p:nvPr/>
        </p:nvPicPr>
        <p:blipFill>
          <a:blip r:embed="rId4">
            <a:alphaModFix/>
          </a:blip>
          <a:stretch>
            <a:fillRect/>
          </a:stretch>
        </p:blipFill>
        <p:spPr>
          <a:xfrm>
            <a:off x="6613075" y="528638"/>
            <a:ext cx="1755474" cy="2380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891"/>
              <a:buFont typeface="Arial"/>
              <a:buNone/>
            </a:pPr>
            <a:r>
              <a:rPr lang="en" sz="4108"/>
              <a:t>M&amp;O Staff</a:t>
            </a:r>
            <a:endParaRPr sz="2920"/>
          </a:p>
        </p:txBody>
      </p:sp>
      <p:sp>
        <p:nvSpPr>
          <p:cNvPr id="175" name="Google Shape;175;p25"/>
          <p:cNvSpPr txBox="1"/>
          <p:nvPr/>
        </p:nvSpPr>
        <p:spPr>
          <a:xfrm>
            <a:off x="1012200" y="1228525"/>
            <a:ext cx="7119600" cy="246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1"/>
                </a:solidFill>
              </a:rPr>
              <a:t>Maintenance</a:t>
            </a:r>
            <a:endParaRPr sz="1800">
              <a:solidFill>
                <a:schemeClr val="dk1"/>
              </a:solidFill>
            </a:endParaRPr>
          </a:p>
          <a:p>
            <a:pPr marL="0" lvl="0" indent="0" algn="ctr" rtl="0">
              <a:spcBef>
                <a:spcPts val="0"/>
              </a:spcBef>
              <a:spcAft>
                <a:spcPts val="0"/>
              </a:spcAft>
              <a:buClr>
                <a:schemeClr val="dk1"/>
              </a:buClr>
              <a:buSzPts val="1100"/>
              <a:buFont typeface="Arial"/>
              <a:buNone/>
            </a:pPr>
            <a:endParaRPr sz="1800">
              <a:solidFill>
                <a:schemeClr val="dk1"/>
              </a:solidFill>
            </a:endParaRPr>
          </a:p>
          <a:p>
            <a:pPr marL="0" lvl="0" indent="0" algn="ctr" rtl="0">
              <a:spcBef>
                <a:spcPts val="0"/>
              </a:spcBef>
              <a:spcAft>
                <a:spcPts val="0"/>
              </a:spcAft>
              <a:buNone/>
            </a:pPr>
            <a:r>
              <a:rPr lang="en">
                <a:solidFill>
                  <a:schemeClr val="dk1"/>
                </a:solidFill>
              </a:rPr>
              <a:t>Kevin Gove - Facilities Specialist, Rock Creek/Alta Vista    5 years</a:t>
            </a:r>
            <a:endParaRPr>
              <a:solidFill>
                <a:schemeClr val="dk1"/>
              </a:solidFill>
            </a:endParaRPr>
          </a:p>
          <a:p>
            <a:pPr marL="0" lvl="0" indent="0" algn="ctr" rtl="0">
              <a:spcBef>
                <a:spcPts val="0"/>
              </a:spcBef>
              <a:spcAft>
                <a:spcPts val="0"/>
              </a:spcAft>
              <a:buClr>
                <a:schemeClr val="dk1"/>
              </a:buClr>
              <a:buSzPts val="1100"/>
              <a:buFont typeface="Arial"/>
              <a:buNone/>
            </a:pPr>
            <a:endParaRPr>
              <a:solidFill>
                <a:schemeClr val="dk1"/>
              </a:solidFill>
            </a:endParaRPr>
          </a:p>
          <a:p>
            <a:pPr marL="0" lvl="0" indent="0" algn="ctr" rtl="0">
              <a:spcBef>
                <a:spcPts val="0"/>
              </a:spcBef>
              <a:spcAft>
                <a:spcPts val="0"/>
              </a:spcAft>
              <a:buNone/>
            </a:pPr>
            <a:r>
              <a:rPr lang="en">
                <a:solidFill>
                  <a:schemeClr val="dk1"/>
                </a:solidFill>
              </a:rPr>
              <a:t>Victor Sassman - Facilities Specialist, Auburn Elementary/District Office    10 years</a:t>
            </a:r>
            <a:endParaRPr>
              <a:solidFill>
                <a:schemeClr val="dk1"/>
              </a:solidFill>
            </a:endParaRPr>
          </a:p>
          <a:p>
            <a:pPr marL="0" lvl="0" indent="0" algn="ctr" rtl="0">
              <a:spcBef>
                <a:spcPts val="0"/>
              </a:spcBef>
              <a:spcAft>
                <a:spcPts val="0"/>
              </a:spcAft>
              <a:buClr>
                <a:schemeClr val="dk1"/>
              </a:buClr>
              <a:buSzPts val="1100"/>
              <a:buFont typeface="Arial"/>
              <a:buNone/>
            </a:pPr>
            <a:endParaRPr>
              <a:solidFill>
                <a:schemeClr val="dk1"/>
              </a:solidFill>
            </a:endParaRPr>
          </a:p>
          <a:p>
            <a:pPr marL="0" lvl="0" indent="0" algn="ctr" rtl="0">
              <a:spcBef>
                <a:spcPts val="0"/>
              </a:spcBef>
              <a:spcAft>
                <a:spcPts val="0"/>
              </a:spcAft>
              <a:buNone/>
            </a:pPr>
            <a:r>
              <a:rPr lang="en">
                <a:solidFill>
                  <a:schemeClr val="dk1"/>
                </a:solidFill>
              </a:rPr>
              <a:t>Facundo Marquez - Facilities Specialist, EV Cain    21 years*</a:t>
            </a:r>
            <a:endParaRPr>
              <a:solidFill>
                <a:schemeClr val="dk1"/>
              </a:solidFill>
            </a:endParaRPr>
          </a:p>
          <a:p>
            <a:pPr marL="0" lvl="0" indent="0" algn="ctr" rtl="0">
              <a:spcBef>
                <a:spcPts val="0"/>
              </a:spcBef>
              <a:spcAft>
                <a:spcPts val="0"/>
              </a:spcAft>
              <a:buClr>
                <a:schemeClr val="dk1"/>
              </a:buClr>
              <a:buSzPts val="1100"/>
              <a:buFont typeface="Arial"/>
              <a:buNone/>
            </a:pPr>
            <a:endParaRPr>
              <a:solidFill>
                <a:schemeClr val="dk1"/>
              </a:solidFill>
            </a:endParaRPr>
          </a:p>
          <a:p>
            <a:pPr marL="0" lvl="0" indent="0" algn="ctr" rtl="0">
              <a:spcBef>
                <a:spcPts val="0"/>
              </a:spcBef>
              <a:spcAft>
                <a:spcPts val="0"/>
              </a:spcAft>
              <a:buClr>
                <a:schemeClr val="dk1"/>
              </a:buClr>
              <a:buSzPts val="1100"/>
              <a:buFont typeface="Arial"/>
              <a:buNone/>
            </a:pPr>
            <a:r>
              <a:rPr lang="en">
                <a:solidFill>
                  <a:schemeClr val="dk1"/>
                </a:solidFill>
              </a:rPr>
              <a:t>Andrew Rocha - Facilities Specialist, Skyridge/Alta Vista    11 years</a:t>
            </a:r>
            <a:endParaRPr>
              <a:solidFill>
                <a:schemeClr val="dk1"/>
              </a:solidFill>
            </a:endParaRPr>
          </a:p>
          <a:p>
            <a:pPr marL="0" lvl="0" indent="0" algn="l" rtl="0">
              <a:spcBef>
                <a:spcPts val="0"/>
              </a:spcBef>
              <a:spcAft>
                <a:spcPts val="0"/>
              </a:spcAft>
              <a:buNone/>
            </a:pPr>
            <a:endParaRPr/>
          </a:p>
        </p:txBody>
      </p:sp>
      <p:pic>
        <p:nvPicPr>
          <p:cNvPr id="176" name="Google Shape;176;p25"/>
          <p:cNvPicPr preferRelativeResize="0"/>
          <p:nvPr/>
        </p:nvPicPr>
        <p:blipFill>
          <a:blip r:embed="rId3">
            <a:alphaModFix/>
          </a:blip>
          <a:stretch>
            <a:fillRect/>
          </a:stretch>
        </p:blipFill>
        <p:spPr>
          <a:xfrm>
            <a:off x="91475" y="64500"/>
            <a:ext cx="1744150" cy="1926799"/>
          </a:xfrm>
          <a:prstGeom prst="rect">
            <a:avLst/>
          </a:prstGeom>
          <a:noFill/>
          <a:ln>
            <a:noFill/>
          </a:ln>
        </p:spPr>
      </p:pic>
      <p:pic>
        <p:nvPicPr>
          <p:cNvPr id="177" name="Google Shape;177;p25"/>
          <p:cNvPicPr preferRelativeResize="0"/>
          <p:nvPr/>
        </p:nvPicPr>
        <p:blipFill>
          <a:blip r:embed="rId4">
            <a:alphaModFix/>
          </a:blip>
          <a:stretch>
            <a:fillRect/>
          </a:stretch>
        </p:blipFill>
        <p:spPr>
          <a:xfrm>
            <a:off x="7333550" y="64500"/>
            <a:ext cx="1744151" cy="2079975"/>
          </a:xfrm>
          <a:prstGeom prst="rect">
            <a:avLst/>
          </a:prstGeom>
          <a:noFill/>
          <a:ln>
            <a:noFill/>
          </a:ln>
        </p:spPr>
      </p:pic>
      <p:pic>
        <p:nvPicPr>
          <p:cNvPr id="178" name="Google Shape;178;p25"/>
          <p:cNvPicPr preferRelativeResize="0"/>
          <p:nvPr/>
        </p:nvPicPr>
        <p:blipFill>
          <a:blip r:embed="rId5">
            <a:alphaModFix/>
          </a:blip>
          <a:stretch>
            <a:fillRect/>
          </a:stretch>
        </p:blipFill>
        <p:spPr>
          <a:xfrm>
            <a:off x="91475" y="2628175"/>
            <a:ext cx="1698275" cy="2410524"/>
          </a:xfrm>
          <a:prstGeom prst="rect">
            <a:avLst/>
          </a:prstGeom>
          <a:noFill/>
          <a:ln>
            <a:noFill/>
          </a:ln>
        </p:spPr>
      </p:pic>
      <p:pic>
        <p:nvPicPr>
          <p:cNvPr id="179" name="Google Shape;179;p25"/>
          <p:cNvPicPr preferRelativeResize="0"/>
          <p:nvPr/>
        </p:nvPicPr>
        <p:blipFill>
          <a:blip r:embed="rId6">
            <a:alphaModFix/>
          </a:blip>
          <a:stretch>
            <a:fillRect/>
          </a:stretch>
        </p:blipFill>
        <p:spPr>
          <a:xfrm>
            <a:off x="7342050" y="2774331"/>
            <a:ext cx="1698276" cy="226436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26"/>
          <p:cNvPicPr preferRelativeResize="0"/>
          <p:nvPr/>
        </p:nvPicPr>
        <p:blipFill>
          <a:blip r:embed="rId3">
            <a:alphaModFix/>
          </a:blip>
          <a:stretch>
            <a:fillRect/>
          </a:stretch>
        </p:blipFill>
        <p:spPr>
          <a:xfrm>
            <a:off x="88650" y="3426350"/>
            <a:ext cx="1317575" cy="1652675"/>
          </a:xfrm>
          <a:prstGeom prst="rect">
            <a:avLst/>
          </a:prstGeom>
          <a:noFill/>
          <a:ln>
            <a:noFill/>
          </a:ln>
        </p:spPr>
      </p:pic>
      <p:sp>
        <p:nvSpPr>
          <p:cNvPr id="185" name="Google Shape;185;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891"/>
              <a:buFont typeface="Arial"/>
              <a:buNone/>
            </a:pPr>
            <a:r>
              <a:rPr lang="en" sz="4108"/>
              <a:t>M&amp;O Staff</a:t>
            </a:r>
            <a:endParaRPr sz="2920"/>
          </a:p>
        </p:txBody>
      </p:sp>
      <p:sp>
        <p:nvSpPr>
          <p:cNvPr id="186" name="Google Shape;186;p26"/>
          <p:cNvSpPr txBox="1"/>
          <p:nvPr/>
        </p:nvSpPr>
        <p:spPr>
          <a:xfrm>
            <a:off x="1075200" y="1211975"/>
            <a:ext cx="6993600" cy="375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1"/>
                </a:solidFill>
              </a:rPr>
              <a:t>Operations</a:t>
            </a:r>
            <a:endParaRPr sz="1800">
              <a:solidFill>
                <a:schemeClr val="dk1"/>
              </a:solidFill>
            </a:endParaRPr>
          </a:p>
          <a:p>
            <a:pPr marL="0" lvl="0" indent="0" algn="ctr" rtl="0">
              <a:spcBef>
                <a:spcPts val="0"/>
              </a:spcBef>
              <a:spcAft>
                <a:spcPts val="0"/>
              </a:spcAft>
              <a:buClr>
                <a:schemeClr val="dk1"/>
              </a:buClr>
              <a:buSzPts val="1100"/>
              <a:buFont typeface="Arial"/>
              <a:buNone/>
            </a:pPr>
            <a:endParaRPr sz="1800">
              <a:solidFill>
                <a:schemeClr val="dk1"/>
              </a:solidFill>
            </a:endParaRPr>
          </a:p>
          <a:p>
            <a:pPr marL="0" lvl="0" indent="0" algn="ctr" rtl="0">
              <a:spcBef>
                <a:spcPts val="0"/>
              </a:spcBef>
              <a:spcAft>
                <a:spcPts val="0"/>
              </a:spcAft>
              <a:buNone/>
            </a:pPr>
            <a:r>
              <a:rPr lang="en">
                <a:solidFill>
                  <a:schemeClr val="dk1"/>
                </a:solidFill>
              </a:rPr>
              <a:t>Jessica McGuire - Day Maintenance/Custodian, Rock Creek    20 years*</a:t>
            </a:r>
            <a:endParaRPr>
              <a:solidFill>
                <a:schemeClr val="dk1"/>
              </a:solidFill>
            </a:endParaRPr>
          </a:p>
          <a:p>
            <a:pPr marL="0" lvl="0" indent="0" algn="ctr" rtl="0">
              <a:spcBef>
                <a:spcPts val="0"/>
              </a:spcBef>
              <a:spcAft>
                <a:spcPts val="0"/>
              </a:spcAft>
              <a:buClr>
                <a:schemeClr val="dk1"/>
              </a:buClr>
              <a:buSzPts val="1100"/>
              <a:buFont typeface="Arial"/>
              <a:buNone/>
            </a:pPr>
            <a:endParaRPr>
              <a:solidFill>
                <a:schemeClr val="dk1"/>
              </a:solidFill>
            </a:endParaRPr>
          </a:p>
          <a:p>
            <a:pPr marL="0" lvl="0" indent="0" algn="ctr" rtl="0">
              <a:spcBef>
                <a:spcPts val="0"/>
              </a:spcBef>
              <a:spcAft>
                <a:spcPts val="0"/>
              </a:spcAft>
              <a:buNone/>
            </a:pPr>
            <a:r>
              <a:rPr lang="en">
                <a:solidFill>
                  <a:schemeClr val="dk1"/>
                </a:solidFill>
              </a:rPr>
              <a:t>Maria Salazar - Night Custodian, Rock Creek    2 years</a:t>
            </a:r>
            <a:endParaRPr>
              <a:solidFill>
                <a:schemeClr val="dk1"/>
              </a:solidFill>
            </a:endParaRPr>
          </a:p>
          <a:p>
            <a:pPr marL="0" lvl="0" indent="0" algn="ctr" rtl="0">
              <a:spcBef>
                <a:spcPts val="0"/>
              </a:spcBef>
              <a:spcAft>
                <a:spcPts val="0"/>
              </a:spcAft>
              <a:buClr>
                <a:schemeClr val="dk1"/>
              </a:buClr>
              <a:buSzPts val="1100"/>
              <a:buFont typeface="Arial"/>
              <a:buNone/>
            </a:pPr>
            <a:endParaRPr>
              <a:solidFill>
                <a:schemeClr val="dk1"/>
              </a:solidFill>
            </a:endParaRPr>
          </a:p>
          <a:p>
            <a:pPr marL="0" lvl="0" indent="0" algn="ctr" rtl="0">
              <a:spcBef>
                <a:spcPts val="0"/>
              </a:spcBef>
              <a:spcAft>
                <a:spcPts val="0"/>
              </a:spcAft>
              <a:buNone/>
            </a:pPr>
            <a:r>
              <a:rPr lang="en">
                <a:solidFill>
                  <a:schemeClr val="dk1"/>
                </a:solidFill>
              </a:rPr>
              <a:t>Rick Morford - Day Maintenance/Custodian, Auburn Elementary    31 years*</a:t>
            </a:r>
            <a:endParaRPr>
              <a:solidFill>
                <a:schemeClr val="dk1"/>
              </a:solidFill>
            </a:endParaRPr>
          </a:p>
          <a:p>
            <a:pPr marL="0" lvl="0" indent="0" algn="ctr" rtl="0">
              <a:spcBef>
                <a:spcPts val="0"/>
              </a:spcBef>
              <a:spcAft>
                <a:spcPts val="0"/>
              </a:spcAft>
              <a:buClr>
                <a:schemeClr val="dk1"/>
              </a:buClr>
              <a:buSzPts val="1100"/>
              <a:buFont typeface="Arial"/>
              <a:buNone/>
            </a:pPr>
            <a:endParaRPr>
              <a:solidFill>
                <a:schemeClr val="dk1"/>
              </a:solidFill>
            </a:endParaRPr>
          </a:p>
          <a:p>
            <a:pPr marL="0" lvl="0" indent="0" algn="ctr" rtl="0">
              <a:spcBef>
                <a:spcPts val="0"/>
              </a:spcBef>
              <a:spcAft>
                <a:spcPts val="0"/>
              </a:spcAft>
              <a:buNone/>
            </a:pPr>
            <a:r>
              <a:rPr lang="en">
                <a:solidFill>
                  <a:schemeClr val="dk1"/>
                </a:solidFill>
              </a:rPr>
              <a:t>Dakota Heckler - Night Custodian, Auburn Elementary    5 years</a:t>
            </a:r>
            <a:endParaRPr>
              <a:solidFill>
                <a:schemeClr val="dk1"/>
              </a:solidFill>
            </a:endParaRPr>
          </a:p>
          <a:p>
            <a:pPr marL="0" lvl="0" indent="0" algn="ctr" rtl="0">
              <a:spcBef>
                <a:spcPts val="0"/>
              </a:spcBef>
              <a:spcAft>
                <a:spcPts val="0"/>
              </a:spcAft>
              <a:buClr>
                <a:schemeClr val="dk1"/>
              </a:buClr>
              <a:buSzPts val="1100"/>
              <a:buFont typeface="Arial"/>
              <a:buNone/>
            </a:pPr>
            <a:endParaRPr>
              <a:solidFill>
                <a:schemeClr val="dk1"/>
              </a:solidFill>
            </a:endParaRPr>
          </a:p>
          <a:p>
            <a:pPr marL="0" lvl="0" indent="0" algn="ctr" rtl="0">
              <a:spcBef>
                <a:spcPts val="0"/>
              </a:spcBef>
              <a:spcAft>
                <a:spcPts val="0"/>
              </a:spcAft>
              <a:buNone/>
            </a:pPr>
            <a:r>
              <a:rPr lang="en">
                <a:solidFill>
                  <a:schemeClr val="dk1"/>
                </a:solidFill>
              </a:rPr>
              <a:t>Pedro Orellana - Day Maintenance/Custodian, EV Cain    16 years</a:t>
            </a:r>
            <a:endParaRPr>
              <a:solidFill>
                <a:schemeClr val="dk1"/>
              </a:solidFill>
            </a:endParaRPr>
          </a:p>
          <a:p>
            <a:pPr marL="0" lvl="0" indent="0" algn="ctr" rtl="0">
              <a:spcBef>
                <a:spcPts val="0"/>
              </a:spcBef>
              <a:spcAft>
                <a:spcPts val="0"/>
              </a:spcAft>
              <a:buClr>
                <a:schemeClr val="dk1"/>
              </a:buClr>
              <a:buSzPts val="1100"/>
              <a:buFont typeface="Arial"/>
              <a:buNone/>
            </a:pPr>
            <a:endParaRPr>
              <a:solidFill>
                <a:schemeClr val="dk1"/>
              </a:solidFill>
            </a:endParaRPr>
          </a:p>
          <a:p>
            <a:pPr marL="0" lvl="0" indent="0" algn="ctr" rtl="0">
              <a:spcBef>
                <a:spcPts val="0"/>
              </a:spcBef>
              <a:spcAft>
                <a:spcPts val="0"/>
              </a:spcAft>
              <a:buNone/>
            </a:pPr>
            <a:r>
              <a:rPr lang="en">
                <a:solidFill>
                  <a:schemeClr val="dk1"/>
                </a:solidFill>
              </a:rPr>
              <a:t>Henock Ramirez - Night Custodian, EV Cain    7 years</a:t>
            </a:r>
            <a:endParaRPr>
              <a:solidFill>
                <a:schemeClr val="dk1"/>
              </a:solidFill>
            </a:endParaRPr>
          </a:p>
          <a:p>
            <a:pPr marL="0" lvl="0" indent="0" algn="ctr" rtl="0">
              <a:spcBef>
                <a:spcPts val="0"/>
              </a:spcBef>
              <a:spcAft>
                <a:spcPts val="0"/>
              </a:spcAft>
              <a:buClr>
                <a:schemeClr val="dk1"/>
              </a:buClr>
              <a:buSzPts val="1100"/>
              <a:buFont typeface="Arial"/>
              <a:buNone/>
            </a:pPr>
            <a:endParaRPr>
              <a:solidFill>
                <a:schemeClr val="dk1"/>
              </a:solidFill>
            </a:endParaRPr>
          </a:p>
          <a:p>
            <a:pPr marL="0" lvl="0" indent="0" algn="ctr" rtl="0">
              <a:spcBef>
                <a:spcPts val="0"/>
              </a:spcBef>
              <a:spcAft>
                <a:spcPts val="0"/>
              </a:spcAft>
              <a:buClr>
                <a:schemeClr val="dk1"/>
              </a:buClr>
              <a:buSzPts val="1100"/>
              <a:buFont typeface="Arial"/>
              <a:buNone/>
            </a:pPr>
            <a:r>
              <a:rPr lang="en">
                <a:solidFill>
                  <a:schemeClr val="dk1"/>
                </a:solidFill>
              </a:rPr>
              <a:t>Kayden Barrios - Night Custodian, EV Cain    1 year</a:t>
            </a:r>
            <a:endParaRPr>
              <a:solidFill>
                <a:schemeClr val="dk1"/>
              </a:solidFill>
            </a:endParaRPr>
          </a:p>
          <a:p>
            <a:pPr marL="0" lvl="0" indent="0" algn="ctr" rtl="0">
              <a:spcBef>
                <a:spcPts val="0"/>
              </a:spcBef>
              <a:spcAft>
                <a:spcPts val="0"/>
              </a:spcAft>
              <a:buClr>
                <a:schemeClr val="dk1"/>
              </a:buClr>
              <a:buSzPts val="1100"/>
              <a:buFont typeface="Arial"/>
              <a:buNone/>
            </a:pPr>
            <a:endParaRPr>
              <a:solidFill>
                <a:schemeClr val="dk1"/>
              </a:solidFill>
            </a:endParaRPr>
          </a:p>
        </p:txBody>
      </p:sp>
      <p:pic>
        <p:nvPicPr>
          <p:cNvPr id="187" name="Google Shape;187;p26"/>
          <p:cNvPicPr preferRelativeResize="0"/>
          <p:nvPr/>
        </p:nvPicPr>
        <p:blipFill>
          <a:blip r:embed="rId4">
            <a:alphaModFix/>
          </a:blip>
          <a:stretch>
            <a:fillRect/>
          </a:stretch>
        </p:blipFill>
        <p:spPr>
          <a:xfrm>
            <a:off x="88650" y="80625"/>
            <a:ext cx="1317575" cy="1781674"/>
          </a:xfrm>
          <a:prstGeom prst="rect">
            <a:avLst/>
          </a:prstGeom>
          <a:noFill/>
          <a:ln>
            <a:noFill/>
          </a:ln>
        </p:spPr>
      </p:pic>
      <p:pic>
        <p:nvPicPr>
          <p:cNvPr id="188" name="Google Shape;188;p26"/>
          <p:cNvPicPr preferRelativeResize="0"/>
          <p:nvPr/>
        </p:nvPicPr>
        <p:blipFill>
          <a:blip r:embed="rId5">
            <a:alphaModFix/>
          </a:blip>
          <a:stretch>
            <a:fillRect/>
          </a:stretch>
        </p:blipFill>
        <p:spPr>
          <a:xfrm>
            <a:off x="6344725" y="80625"/>
            <a:ext cx="1209475" cy="1652675"/>
          </a:xfrm>
          <a:prstGeom prst="rect">
            <a:avLst/>
          </a:prstGeom>
          <a:noFill/>
          <a:ln>
            <a:noFill/>
          </a:ln>
        </p:spPr>
      </p:pic>
      <p:pic>
        <p:nvPicPr>
          <p:cNvPr id="189" name="Google Shape;189;p26"/>
          <p:cNvPicPr preferRelativeResize="0"/>
          <p:nvPr/>
        </p:nvPicPr>
        <p:blipFill>
          <a:blip r:embed="rId6">
            <a:alphaModFix/>
          </a:blip>
          <a:stretch>
            <a:fillRect/>
          </a:stretch>
        </p:blipFill>
        <p:spPr>
          <a:xfrm>
            <a:off x="7866617" y="80625"/>
            <a:ext cx="1162231" cy="1652675"/>
          </a:xfrm>
          <a:prstGeom prst="rect">
            <a:avLst/>
          </a:prstGeom>
          <a:noFill/>
          <a:ln>
            <a:noFill/>
          </a:ln>
        </p:spPr>
      </p:pic>
      <p:pic>
        <p:nvPicPr>
          <p:cNvPr id="190" name="Google Shape;190;p26"/>
          <p:cNvPicPr preferRelativeResize="0"/>
          <p:nvPr/>
        </p:nvPicPr>
        <p:blipFill>
          <a:blip r:embed="rId7">
            <a:alphaModFix/>
          </a:blip>
          <a:stretch>
            <a:fillRect/>
          </a:stretch>
        </p:blipFill>
        <p:spPr>
          <a:xfrm>
            <a:off x="88650" y="1733300"/>
            <a:ext cx="1317572" cy="1822004"/>
          </a:xfrm>
          <a:prstGeom prst="rect">
            <a:avLst/>
          </a:prstGeom>
          <a:noFill/>
          <a:ln>
            <a:noFill/>
          </a:ln>
        </p:spPr>
      </p:pic>
      <p:pic>
        <p:nvPicPr>
          <p:cNvPr id="191" name="Google Shape;191;p26"/>
          <p:cNvPicPr preferRelativeResize="0"/>
          <p:nvPr/>
        </p:nvPicPr>
        <p:blipFill>
          <a:blip r:embed="rId8">
            <a:alphaModFix/>
          </a:blip>
          <a:stretch>
            <a:fillRect/>
          </a:stretch>
        </p:blipFill>
        <p:spPr>
          <a:xfrm>
            <a:off x="1751575" y="80625"/>
            <a:ext cx="1144179" cy="1652675"/>
          </a:xfrm>
          <a:prstGeom prst="rect">
            <a:avLst/>
          </a:prstGeom>
          <a:noFill/>
          <a:ln>
            <a:noFill/>
          </a:ln>
        </p:spPr>
      </p:pic>
      <p:pic>
        <p:nvPicPr>
          <p:cNvPr id="192" name="Google Shape;192;p26"/>
          <p:cNvPicPr preferRelativeResize="0"/>
          <p:nvPr/>
        </p:nvPicPr>
        <p:blipFill>
          <a:blip r:embed="rId9">
            <a:alphaModFix/>
          </a:blip>
          <a:stretch>
            <a:fillRect/>
          </a:stretch>
        </p:blipFill>
        <p:spPr>
          <a:xfrm>
            <a:off x="7673775" y="3098088"/>
            <a:ext cx="1317575" cy="198093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891"/>
              <a:buFont typeface="Arial"/>
              <a:buNone/>
            </a:pPr>
            <a:r>
              <a:rPr lang="en" sz="4108"/>
              <a:t>M&amp;O Staff</a:t>
            </a:r>
            <a:endParaRPr sz="2920"/>
          </a:p>
        </p:txBody>
      </p:sp>
      <p:sp>
        <p:nvSpPr>
          <p:cNvPr id="198" name="Google Shape;198;p27"/>
          <p:cNvSpPr txBox="1"/>
          <p:nvPr/>
        </p:nvSpPr>
        <p:spPr>
          <a:xfrm>
            <a:off x="682950" y="1226500"/>
            <a:ext cx="7778100" cy="2616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dk1"/>
                </a:solidFill>
              </a:rPr>
              <a:t>Operations</a:t>
            </a:r>
            <a:endParaRPr sz="1800">
              <a:solidFill>
                <a:schemeClr val="dk1"/>
              </a:solidFill>
            </a:endParaRPr>
          </a:p>
          <a:p>
            <a:pPr marL="0" lvl="0" indent="0" algn="ctr" rtl="0">
              <a:spcBef>
                <a:spcPts val="0"/>
              </a:spcBef>
              <a:spcAft>
                <a:spcPts val="0"/>
              </a:spcAft>
              <a:buNone/>
            </a:pPr>
            <a:endParaRPr>
              <a:solidFill>
                <a:schemeClr val="dk1"/>
              </a:solidFill>
            </a:endParaRPr>
          </a:p>
          <a:p>
            <a:pPr marL="0" lvl="0" indent="0" algn="ctr" rtl="0">
              <a:spcBef>
                <a:spcPts val="0"/>
              </a:spcBef>
              <a:spcAft>
                <a:spcPts val="0"/>
              </a:spcAft>
              <a:buNone/>
            </a:pPr>
            <a:r>
              <a:rPr lang="en">
                <a:solidFill>
                  <a:schemeClr val="dk1"/>
                </a:solidFill>
              </a:rPr>
              <a:t>Will Kesler - Day Maintenance/Custodian, Skyridge    1 year</a:t>
            </a:r>
            <a:endParaRPr>
              <a:solidFill>
                <a:schemeClr val="dk1"/>
              </a:solidFill>
            </a:endParaRPr>
          </a:p>
          <a:p>
            <a:pPr marL="0" lvl="0" indent="0" algn="ctr" rtl="0">
              <a:spcBef>
                <a:spcPts val="0"/>
              </a:spcBef>
              <a:spcAft>
                <a:spcPts val="0"/>
              </a:spcAft>
              <a:buNone/>
            </a:pPr>
            <a:endParaRPr>
              <a:solidFill>
                <a:schemeClr val="dk1"/>
              </a:solidFill>
            </a:endParaRPr>
          </a:p>
          <a:p>
            <a:pPr marL="0" lvl="0" indent="0" algn="ctr" rtl="0">
              <a:spcBef>
                <a:spcPts val="0"/>
              </a:spcBef>
              <a:spcAft>
                <a:spcPts val="0"/>
              </a:spcAft>
              <a:buNone/>
            </a:pPr>
            <a:r>
              <a:rPr lang="en">
                <a:solidFill>
                  <a:schemeClr val="dk1"/>
                </a:solidFill>
              </a:rPr>
              <a:t>Arnold Johnson - Night Custodian, Skyridge    2 years</a:t>
            </a:r>
            <a:endParaRPr>
              <a:solidFill>
                <a:schemeClr val="dk1"/>
              </a:solidFill>
            </a:endParaRPr>
          </a:p>
          <a:p>
            <a:pPr marL="0" lvl="0" indent="0" algn="ctr" rtl="0">
              <a:spcBef>
                <a:spcPts val="0"/>
              </a:spcBef>
              <a:spcAft>
                <a:spcPts val="0"/>
              </a:spcAft>
              <a:buNone/>
            </a:pPr>
            <a:endParaRPr>
              <a:solidFill>
                <a:schemeClr val="dk1"/>
              </a:solidFill>
            </a:endParaRPr>
          </a:p>
          <a:p>
            <a:pPr marL="0" lvl="0" indent="0" algn="ctr" rtl="0">
              <a:spcBef>
                <a:spcPts val="0"/>
              </a:spcBef>
              <a:spcAft>
                <a:spcPts val="0"/>
              </a:spcAft>
              <a:buNone/>
            </a:pPr>
            <a:r>
              <a:rPr lang="en">
                <a:solidFill>
                  <a:schemeClr val="dk1"/>
                </a:solidFill>
              </a:rPr>
              <a:t>Michael (Scott) Daly - Day Maintenance/Custodian, Alta Vista    2 years</a:t>
            </a:r>
            <a:endParaRPr>
              <a:solidFill>
                <a:schemeClr val="dk1"/>
              </a:solidFill>
            </a:endParaRPr>
          </a:p>
          <a:p>
            <a:pPr marL="0" lvl="0" indent="0" algn="ctr" rtl="0">
              <a:spcBef>
                <a:spcPts val="0"/>
              </a:spcBef>
              <a:spcAft>
                <a:spcPts val="0"/>
              </a:spcAft>
              <a:buNone/>
            </a:pPr>
            <a:endParaRPr>
              <a:solidFill>
                <a:schemeClr val="dk1"/>
              </a:solidFill>
            </a:endParaRPr>
          </a:p>
          <a:p>
            <a:pPr marL="0" lvl="0" indent="0" algn="ctr" rtl="0">
              <a:spcBef>
                <a:spcPts val="0"/>
              </a:spcBef>
              <a:spcAft>
                <a:spcPts val="0"/>
              </a:spcAft>
              <a:buNone/>
            </a:pPr>
            <a:r>
              <a:rPr lang="en">
                <a:solidFill>
                  <a:schemeClr val="dk1"/>
                </a:solidFill>
              </a:rPr>
              <a:t>Aaron Bosch - Night Custodian, Alta Vista/District Office    4 years</a:t>
            </a:r>
            <a:endParaRPr>
              <a:solidFill>
                <a:schemeClr val="dk1"/>
              </a:solidFill>
            </a:endParaRPr>
          </a:p>
          <a:p>
            <a:pPr marL="0" lvl="0" indent="0" algn="ctr" rtl="0">
              <a:spcBef>
                <a:spcPts val="0"/>
              </a:spcBef>
              <a:spcAft>
                <a:spcPts val="0"/>
              </a:spcAft>
              <a:buNone/>
            </a:pPr>
            <a:endParaRPr>
              <a:solidFill>
                <a:schemeClr val="dk1"/>
              </a:solidFill>
            </a:endParaRPr>
          </a:p>
          <a:p>
            <a:pPr marL="0" lvl="0" indent="0" algn="ctr" rtl="0">
              <a:spcBef>
                <a:spcPts val="0"/>
              </a:spcBef>
              <a:spcAft>
                <a:spcPts val="0"/>
              </a:spcAft>
              <a:buClr>
                <a:schemeClr val="dk1"/>
              </a:buClr>
              <a:buSzPts val="1100"/>
              <a:buFont typeface="Arial"/>
              <a:buNone/>
            </a:pPr>
            <a:endParaRPr>
              <a:solidFill>
                <a:schemeClr val="dk1"/>
              </a:solidFill>
            </a:endParaRPr>
          </a:p>
        </p:txBody>
      </p:sp>
      <p:pic>
        <p:nvPicPr>
          <p:cNvPr id="199" name="Google Shape;199;p27"/>
          <p:cNvPicPr preferRelativeResize="0"/>
          <p:nvPr/>
        </p:nvPicPr>
        <p:blipFill>
          <a:blip r:embed="rId3">
            <a:alphaModFix/>
          </a:blip>
          <a:stretch>
            <a:fillRect/>
          </a:stretch>
        </p:blipFill>
        <p:spPr>
          <a:xfrm>
            <a:off x="138504" y="96725"/>
            <a:ext cx="1522276" cy="2093724"/>
          </a:xfrm>
          <a:prstGeom prst="rect">
            <a:avLst/>
          </a:prstGeom>
          <a:noFill/>
          <a:ln>
            <a:noFill/>
          </a:ln>
        </p:spPr>
      </p:pic>
      <p:pic>
        <p:nvPicPr>
          <p:cNvPr id="200" name="Google Shape;200;p27"/>
          <p:cNvPicPr preferRelativeResize="0"/>
          <p:nvPr/>
        </p:nvPicPr>
        <p:blipFill>
          <a:blip r:embed="rId4">
            <a:alphaModFix/>
          </a:blip>
          <a:stretch>
            <a:fillRect/>
          </a:stretch>
        </p:blipFill>
        <p:spPr>
          <a:xfrm>
            <a:off x="7409450" y="2807500"/>
            <a:ext cx="1582076" cy="2212676"/>
          </a:xfrm>
          <a:prstGeom prst="rect">
            <a:avLst/>
          </a:prstGeom>
          <a:noFill/>
          <a:ln>
            <a:noFill/>
          </a:ln>
        </p:spPr>
      </p:pic>
      <p:pic>
        <p:nvPicPr>
          <p:cNvPr id="201" name="Google Shape;201;p27"/>
          <p:cNvPicPr preferRelativeResize="0"/>
          <p:nvPr/>
        </p:nvPicPr>
        <p:blipFill>
          <a:blip r:embed="rId5">
            <a:alphaModFix/>
          </a:blip>
          <a:stretch>
            <a:fillRect/>
          </a:stretch>
        </p:blipFill>
        <p:spPr>
          <a:xfrm>
            <a:off x="7095450" y="96725"/>
            <a:ext cx="1896075" cy="1967125"/>
          </a:xfrm>
          <a:prstGeom prst="rect">
            <a:avLst/>
          </a:prstGeom>
          <a:noFill/>
          <a:ln>
            <a:noFill/>
          </a:ln>
        </p:spPr>
      </p:pic>
      <p:pic>
        <p:nvPicPr>
          <p:cNvPr id="202" name="Google Shape;202;p27"/>
          <p:cNvPicPr preferRelativeResize="0"/>
          <p:nvPr/>
        </p:nvPicPr>
        <p:blipFill>
          <a:blip r:embed="rId6">
            <a:alphaModFix/>
          </a:blip>
          <a:stretch>
            <a:fillRect/>
          </a:stretch>
        </p:blipFill>
        <p:spPr>
          <a:xfrm>
            <a:off x="138500" y="2797475"/>
            <a:ext cx="1522275" cy="22126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8"/>
          <p:cNvSpPr/>
          <p:nvPr/>
        </p:nvSpPr>
        <p:spPr>
          <a:xfrm rot="-403992">
            <a:off x="1759551" y="1779085"/>
            <a:ext cx="1246094" cy="1085379"/>
          </a:xfrm>
          <a:prstGeom prst="ellipse">
            <a:avLst/>
          </a:prstGeom>
          <a:solidFill>
            <a:srgbClr val="701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rPr>
              <a:t>  Smiles</a:t>
            </a:r>
            <a:endParaRPr>
              <a:solidFill>
                <a:srgbClr val="FFFFFF"/>
              </a:solidFill>
            </a:endParaRPr>
          </a:p>
        </p:txBody>
      </p:sp>
      <p:sp>
        <p:nvSpPr>
          <p:cNvPr id="208" name="Google Shape;208;p28"/>
          <p:cNvSpPr/>
          <p:nvPr/>
        </p:nvSpPr>
        <p:spPr>
          <a:xfrm rot="-403992">
            <a:off x="6433326" y="1709810"/>
            <a:ext cx="1246094" cy="1085379"/>
          </a:xfrm>
          <a:prstGeom prst="ellipse">
            <a:avLst/>
          </a:prstGeom>
          <a:solidFill>
            <a:srgbClr val="701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rPr>
              <a:t>   Tree</a:t>
            </a:r>
            <a:endParaRPr>
              <a:solidFill>
                <a:srgbClr val="FFFFFF"/>
              </a:solidFill>
            </a:endParaRPr>
          </a:p>
          <a:p>
            <a:pPr marL="0" lvl="0" indent="0" algn="l" rtl="0">
              <a:spcBef>
                <a:spcPts val="0"/>
              </a:spcBef>
              <a:spcAft>
                <a:spcPts val="0"/>
              </a:spcAft>
              <a:buNone/>
            </a:pPr>
            <a:r>
              <a:rPr lang="en">
                <a:solidFill>
                  <a:srgbClr val="FFFFFF"/>
                </a:solidFill>
              </a:rPr>
              <a:t>Pruning</a:t>
            </a:r>
            <a:endParaRPr>
              <a:solidFill>
                <a:srgbClr val="FFFFFF"/>
              </a:solidFill>
            </a:endParaRPr>
          </a:p>
        </p:txBody>
      </p:sp>
      <p:sp>
        <p:nvSpPr>
          <p:cNvPr id="209" name="Google Shape;209;p28"/>
          <p:cNvSpPr txBox="1"/>
          <p:nvPr/>
        </p:nvSpPr>
        <p:spPr>
          <a:xfrm>
            <a:off x="782850" y="482150"/>
            <a:ext cx="75783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100"/>
              <a:t>What do we do?</a:t>
            </a:r>
            <a:endParaRPr sz="4100"/>
          </a:p>
        </p:txBody>
      </p:sp>
      <p:grpSp>
        <p:nvGrpSpPr>
          <p:cNvPr id="210" name="Google Shape;210;p28"/>
          <p:cNvGrpSpPr/>
          <p:nvPr/>
        </p:nvGrpSpPr>
        <p:grpSpPr>
          <a:xfrm>
            <a:off x="2697711" y="1248975"/>
            <a:ext cx="4104950" cy="3455551"/>
            <a:chOff x="2752600" y="1003249"/>
            <a:chExt cx="4104950" cy="3455551"/>
          </a:xfrm>
        </p:grpSpPr>
        <p:sp>
          <p:nvSpPr>
            <p:cNvPr id="211" name="Google Shape;211;p28"/>
            <p:cNvSpPr/>
            <p:nvPr/>
          </p:nvSpPr>
          <p:spPr>
            <a:xfrm rot="985">
              <a:off x="3581525" y="3527600"/>
              <a:ext cx="2094600" cy="930900"/>
            </a:xfrm>
            <a:prstGeom prst="ellipse">
              <a:avLst/>
            </a:prstGeom>
            <a:solidFill>
              <a:srgbClr val="D686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700"/>
                <a:t>Construction</a:t>
              </a:r>
              <a:endParaRPr sz="1700"/>
            </a:p>
          </p:txBody>
        </p:sp>
        <p:sp>
          <p:nvSpPr>
            <p:cNvPr id="212" name="Google Shape;212;p28"/>
            <p:cNvSpPr/>
            <p:nvPr/>
          </p:nvSpPr>
          <p:spPr>
            <a:xfrm rot="261749" flipH="1">
              <a:off x="2796354" y="1876926"/>
              <a:ext cx="1273891" cy="1199572"/>
            </a:xfrm>
            <a:prstGeom prst="ellipse">
              <a:avLst/>
            </a:prstGeom>
            <a:solidFill>
              <a:srgbClr val="D686E4"/>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500">
                  <a:solidFill>
                    <a:schemeClr val="lt1"/>
                  </a:solidFill>
                  <a:latin typeface="Roboto"/>
                  <a:ea typeface="Roboto"/>
                  <a:cs typeface="Roboto"/>
                  <a:sym typeface="Roboto"/>
                </a:rPr>
                <a:t>Painting </a:t>
              </a:r>
              <a:endParaRPr/>
            </a:p>
          </p:txBody>
        </p:sp>
        <p:sp>
          <p:nvSpPr>
            <p:cNvPr id="213" name="Google Shape;213;p28"/>
            <p:cNvSpPr/>
            <p:nvPr/>
          </p:nvSpPr>
          <p:spPr>
            <a:xfrm rot="-1228490">
              <a:off x="4932194" y="1244716"/>
              <a:ext cx="1684411" cy="1681567"/>
            </a:xfrm>
            <a:prstGeom prst="ellipse">
              <a:avLst/>
            </a:prstGeom>
            <a:solidFill>
              <a:srgbClr val="D686E4"/>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800">
                  <a:solidFill>
                    <a:schemeClr val="lt1"/>
                  </a:solidFill>
                  <a:latin typeface="Roboto"/>
                  <a:ea typeface="Roboto"/>
                  <a:cs typeface="Roboto"/>
                  <a:sym typeface="Roboto"/>
                </a:rPr>
                <a:t>Plumbing</a:t>
              </a:r>
              <a:endParaRPr sz="2200"/>
            </a:p>
          </p:txBody>
        </p:sp>
        <p:sp>
          <p:nvSpPr>
            <p:cNvPr id="214" name="Google Shape;214;p28"/>
            <p:cNvSpPr/>
            <p:nvPr/>
          </p:nvSpPr>
          <p:spPr>
            <a:xfrm rot="-404086">
              <a:off x="2812450" y="3014201"/>
              <a:ext cx="1087202" cy="1085379"/>
            </a:xfrm>
            <a:prstGeom prst="ellipse">
              <a:avLst/>
            </a:prstGeom>
            <a:solidFill>
              <a:srgbClr val="701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rPr>
                <a:t>HVAC </a:t>
              </a:r>
              <a:endParaRPr>
                <a:solidFill>
                  <a:srgbClr val="FFFFFF"/>
                </a:solidFill>
              </a:endParaRPr>
            </a:p>
            <a:p>
              <a:pPr marL="0" lvl="0" indent="0" algn="l" rtl="0">
                <a:spcBef>
                  <a:spcPts val="0"/>
                </a:spcBef>
                <a:spcAft>
                  <a:spcPts val="0"/>
                </a:spcAft>
                <a:buNone/>
              </a:pPr>
              <a:r>
                <a:rPr lang="en">
                  <a:solidFill>
                    <a:srgbClr val="FFFFFF"/>
                  </a:solidFill>
                </a:rPr>
                <a:t>Filters</a:t>
              </a:r>
              <a:endParaRPr>
                <a:solidFill>
                  <a:srgbClr val="FFFFFF"/>
                </a:solidFill>
              </a:endParaRPr>
            </a:p>
          </p:txBody>
        </p:sp>
        <p:sp>
          <p:nvSpPr>
            <p:cNvPr id="215" name="Google Shape;215;p28"/>
            <p:cNvSpPr/>
            <p:nvPr/>
          </p:nvSpPr>
          <p:spPr>
            <a:xfrm rot="-1380470">
              <a:off x="4157747" y="1370276"/>
              <a:ext cx="627084" cy="351378"/>
            </a:xfrm>
            <a:prstGeom prst="ellipse">
              <a:avLst/>
            </a:prstGeom>
            <a:solidFill>
              <a:srgbClr val="D686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00"/>
            </a:p>
            <a:p>
              <a:pPr marL="0" lvl="0" indent="0" algn="l" rtl="0">
                <a:spcBef>
                  <a:spcPts val="0"/>
                </a:spcBef>
                <a:spcAft>
                  <a:spcPts val="0"/>
                </a:spcAft>
                <a:buNone/>
              </a:pPr>
              <a:r>
                <a:rPr lang="en" sz="600"/>
                <a:t>.</a:t>
              </a:r>
              <a:endParaRPr sz="500"/>
            </a:p>
          </p:txBody>
        </p:sp>
      </p:grpSp>
      <p:grpSp>
        <p:nvGrpSpPr>
          <p:cNvPr id="216" name="Google Shape;216;p28"/>
          <p:cNvGrpSpPr/>
          <p:nvPr/>
        </p:nvGrpSpPr>
        <p:grpSpPr>
          <a:xfrm>
            <a:off x="5562406" y="2635091"/>
            <a:ext cx="2440200" cy="2440200"/>
            <a:chOff x="4356106" y="2311616"/>
            <a:chExt cx="2440200" cy="2440200"/>
          </a:xfrm>
        </p:grpSpPr>
        <p:sp>
          <p:nvSpPr>
            <p:cNvPr id="217" name="Google Shape;217;p28"/>
            <p:cNvSpPr/>
            <p:nvPr/>
          </p:nvSpPr>
          <p:spPr>
            <a:xfrm>
              <a:off x="4356106" y="2311616"/>
              <a:ext cx="2440200" cy="2440200"/>
            </a:xfrm>
            <a:prstGeom prst="ellipse">
              <a:avLst/>
            </a:prstGeom>
            <a:solidFill>
              <a:srgbClr val="551561"/>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8"/>
            <p:cNvSpPr txBox="1"/>
            <p:nvPr/>
          </p:nvSpPr>
          <p:spPr>
            <a:xfrm>
              <a:off x="4438975" y="2950025"/>
              <a:ext cx="2294400" cy="116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400">
                  <a:solidFill>
                    <a:srgbClr val="FFFFFF"/>
                  </a:solidFill>
                  <a:latin typeface="Roboto"/>
                  <a:ea typeface="Roboto"/>
                  <a:cs typeface="Roboto"/>
                  <a:sym typeface="Roboto"/>
                </a:rPr>
                <a:t>  Grounds</a:t>
              </a:r>
              <a:endParaRPr sz="3400">
                <a:solidFill>
                  <a:srgbClr val="FFFFFF"/>
                </a:solidFill>
                <a:latin typeface="Roboto"/>
                <a:ea typeface="Roboto"/>
                <a:cs typeface="Roboto"/>
                <a:sym typeface="Roboto"/>
              </a:endParaRPr>
            </a:p>
          </p:txBody>
        </p:sp>
      </p:grpSp>
      <p:grpSp>
        <p:nvGrpSpPr>
          <p:cNvPr id="219" name="Google Shape;219;p28"/>
          <p:cNvGrpSpPr/>
          <p:nvPr/>
        </p:nvGrpSpPr>
        <p:grpSpPr>
          <a:xfrm>
            <a:off x="3860112" y="2509103"/>
            <a:ext cx="1423800" cy="1423800"/>
            <a:chOff x="3783912" y="2299153"/>
            <a:chExt cx="1423800" cy="1423800"/>
          </a:xfrm>
        </p:grpSpPr>
        <p:sp>
          <p:nvSpPr>
            <p:cNvPr id="220" name="Google Shape;220;p28"/>
            <p:cNvSpPr/>
            <p:nvPr/>
          </p:nvSpPr>
          <p:spPr>
            <a:xfrm>
              <a:off x="3783912" y="2299153"/>
              <a:ext cx="1423800" cy="1423800"/>
            </a:xfrm>
            <a:prstGeom prst="ellipse">
              <a:avLst/>
            </a:prstGeom>
            <a:solidFill>
              <a:srgbClr val="701C7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8"/>
            <p:cNvSpPr txBox="1"/>
            <p:nvPr/>
          </p:nvSpPr>
          <p:spPr>
            <a:xfrm>
              <a:off x="4011904" y="2538703"/>
              <a:ext cx="967800" cy="94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rgbClr val="FFFFFF"/>
                  </a:solidFill>
                  <a:latin typeface="Roboto"/>
                  <a:ea typeface="Roboto"/>
                  <a:cs typeface="Roboto"/>
                  <a:sym typeface="Roboto"/>
                </a:rPr>
                <a:t>Minor Electrical</a:t>
              </a:r>
              <a:endParaRPr sz="1500">
                <a:solidFill>
                  <a:srgbClr val="FFFFFF"/>
                </a:solidFill>
                <a:latin typeface="Roboto"/>
                <a:ea typeface="Roboto"/>
                <a:cs typeface="Roboto"/>
                <a:sym typeface="Roboto"/>
              </a:endParaRPr>
            </a:p>
          </p:txBody>
        </p:sp>
      </p:grpSp>
      <p:sp>
        <p:nvSpPr>
          <p:cNvPr id="222" name="Google Shape;222;p28"/>
          <p:cNvSpPr/>
          <p:nvPr/>
        </p:nvSpPr>
        <p:spPr>
          <a:xfrm>
            <a:off x="557575" y="2571750"/>
            <a:ext cx="2249400" cy="2260800"/>
          </a:xfrm>
          <a:prstGeom prst="ellipse">
            <a:avLst/>
          </a:prstGeom>
          <a:solidFill>
            <a:srgbClr val="D686E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300">
                <a:solidFill>
                  <a:schemeClr val="lt1"/>
                </a:solidFill>
                <a:latin typeface="Roboto"/>
                <a:ea typeface="Roboto"/>
                <a:cs typeface="Roboto"/>
                <a:sym typeface="Roboto"/>
              </a:rPr>
              <a:t>Custodial </a:t>
            </a:r>
            <a:endParaRPr sz="2700"/>
          </a:p>
        </p:txBody>
      </p:sp>
      <p:grpSp>
        <p:nvGrpSpPr>
          <p:cNvPr id="223" name="Google Shape;223;p28"/>
          <p:cNvGrpSpPr/>
          <p:nvPr/>
        </p:nvGrpSpPr>
        <p:grpSpPr>
          <a:xfrm>
            <a:off x="4141945" y="1877186"/>
            <a:ext cx="542211" cy="631919"/>
            <a:chOff x="3783912" y="237463"/>
            <a:chExt cx="5659824" cy="3485490"/>
          </a:xfrm>
        </p:grpSpPr>
        <p:sp>
          <p:nvSpPr>
            <p:cNvPr id="224" name="Google Shape;224;p28"/>
            <p:cNvSpPr/>
            <p:nvPr/>
          </p:nvSpPr>
          <p:spPr>
            <a:xfrm>
              <a:off x="3783912" y="2299153"/>
              <a:ext cx="1423800" cy="1423800"/>
            </a:xfrm>
            <a:prstGeom prst="ellipse">
              <a:avLst/>
            </a:prstGeom>
            <a:solidFill>
              <a:srgbClr val="701C7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8"/>
            <p:cNvSpPr txBox="1"/>
            <p:nvPr/>
          </p:nvSpPr>
          <p:spPr>
            <a:xfrm>
              <a:off x="8475936" y="237463"/>
              <a:ext cx="967800" cy="944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00">
                <a:solidFill>
                  <a:srgbClr val="FFFFFF"/>
                </a:solidFill>
                <a:latin typeface="Roboto"/>
                <a:ea typeface="Roboto"/>
                <a:cs typeface="Roboto"/>
                <a:sym typeface="Roboto"/>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grpSp>
        <p:nvGrpSpPr>
          <p:cNvPr id="230" name="Google Shape;230;p29"/>
          <p:cNvGrpSpPr/>
          <p:nvPr/>
        </p:nvGrpSpPr>
        <p:grpSpPr>
          <a:xfrm>
            <a:off x="2083179" y="2431860"/>
            <a:ext cx="981204" cy="906778"/>
            <a:chOff x="4447194" y="1815766"/>
            <a:chExt cx="2440200" cy="2440200"/>
          </a:xfrm>
        </p:grpSpPr>
        <p:sp>
          <p:nvSpPr>
            <p:cNvPr id="231" name="Google Shape;231;p29"/>
            <p:cNvSpPr/>
            <p:nvPr/>
          </p:nvSpPr>
          <p:spPr>
            <a:xfrm>
              <a:off x="4447194" y="1815766"/>
              <a:ext cx="2440200" cy="2440200"/>
            </a:xfrm>
            <a:prstGeom prst="ellipse">
              <a:avLst/>
            </a:prstGeom>
            <a:solidFill>
              <a:srgbClr val="551561"/>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9"/>
            <p:cNvSpPr txBox="1"/>
            <p:nvPr/>
          </p:nvSpPr>
          <p:spPr>
            <a:xfrm>
              <a:off x="4735950" y="2504275"/>
              <a:ext cx="1862700" cy="116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rgbClr val="FFFFFF"/>
                  </a:solidFill>
                  <a:latin typeface="Roboto"/>
                  <a:ea typeface="Roboto"/>
                  <a:cs typeface="Roboto"/>
                  <a:sym typeface="Roboto"/>
                </a:rPr>
                <a:t>HVAC</a:t>
              </a:r>
              <a:endParaRPr sz="1300">
                <a:solidFill>
                  <a:srgbClr val="FFFFFF"/>
                </a:solidFill>
                <a:latin typeface="Roboto"/>
                <a:ea typeface="Roboto"/>
                <a:cs typeface="Roboto"/>
                <a:sym typeface="Roboto"/>
              </a:endParaRPr>
            </a:p>
            <a:p>
              <a:pPr marL="0" lvl="0" indent="0" algn="ctr" rtl="0">
                <a:spcBef>
                  <a:spcPts val="0"/>
                </a:spcBef>
                <a:spcAft>
                  <a:spcPts val="0"/>
                </a:spcAft>
                <a:buNone/>
              </a:pPr>
              <a:r>
                <a:rPr lang="en" sz="1300">
                  <a:solidFill>
                    <a:srgbClr val="FFFFFF"/>
                  </a:solidFill>
                  <a:latin typeface="Roboto"/>
                  <a:ea typeface="Roboto"/>
                  <a:cs typeface="Roboto"/>
                  <a:sym typeface="Roboto"/>
                </a:rPr>
                <a:t>Repairs</a:t>
              </a:r>
              <a:endParaRPr sz="1300">
                <a:solidFill>
                  <a:srgbClr val="FFFFFF"/>
                </a:solidFill>
                <a:latin typeface="Roboto"/>
                <a:ea typeface="Roboto"/>
                <a:cs typeface="Roboto"/>
                <a:sym typeface="Roboto"/>
              </a:endParaRPr>
            </a:p>
          </p:txBody>
        </p:sp>
      </p:grpSp>
      <p:sp>
        <p:nvSpPr>
          <p:cNvPr id="233" name="Google Shape;233;p29"/>
          <p:cNvSpPr txBox="1"/>
          <p:nvPr/>
        </p:nvSpPr>
        <p:spPr>
          <a:xfrm>
            <a:off x="782850" y="518050"/>
            <a:ext cx="75783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100"/>
              <a:t>What do we source out?</a:t>
            </a:r>
            <a:endParaRPr sz="4100"/>
          </a:p>
        </p:txBody>
      </p:sp>
      <p:sp>
        <p:nvSpPr>
          <p:cNvPr id="234" name="Google Shape;234;p29"/>
          <p:cNvSpPr txBox="1"/>
          <p:nvPr/>
        </p:nvSpPr>
        <p:spPr>
          <a:xfrm>
            <a:off x="716225" y="4585600"/>
            <a:ext cx="760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grpSp>
        <p:nvGrpSpPr>
          <p:cNvPr id="235" name="Google Shape;235;p29"/>
          <p:cNvGrpSpPr/>
          <p:nvPr/>
        </p:nvGrpSpPr>
        <p:grpSpPr>
          <a:xfrm>
            <a:off x="3606117" y="1243662"/>
            <a:ext cx="3756243" cy="3930038"/>
            <a:chOff x="2496017" y="709699"/>
            <a:chExt cx="3756243" cy="3930038"/>
          </a:xfrm>
        </p:grpSpPr>
        <p:sp>
          <p:nvSpPr>
            <p:cNvPr id="236" name="Google Shape;236;p29"/>
            <p:cNvSpPr/>
            <p:nvPr/>
          </p:nvSpPr>
          <p:spPr>
            <a:xfrm rot="-344208">
              <a:off x="3513285" y="3511128"/>
              <a:ext cx="1044431" cy="1079118"/>
            </a:xfrm>
            <a:prstGeom prst="ellipse">
              <a:avLst/>
            </a:prstGeom>
            <a:solidFill>
              <a:srgbClr val="D686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rPr>
                <a:t>Tree </a:t>
              </a:r>
              <a:endParaRPr>
                <a:solidFill>
                  <a:srgbClr val="FFFFFF"/>
                </a:solidFill>
              </a:endParaRPr>
            </a:p>
            <a:p>
              <a:pPr marL="0" lvl="0" indent="0" algn="l" rtl="0">
                <a:spcBef>
                  <a:spcPts val="0"/>
                </a:spcBef>
                <a:spcAft>
                  <a:spcPts val="0"/>
                </a:spcAft>
                <a:buNone/>
              </a:pPr>
              <a:r>
                <a:rPr lang="en">
                  <a:solidFill>
                    <a:srgbClr val="FFFFFF"/>
                  </a:solidFill>
                </a:rPr>
                <a:t>Falling</a:t>
              </a:r>
              <a:endParaRPr>
                <a:solidFill>
                  <a:srgbClr val="FFFFFF"/>
                </a:solidFill>
              </a:endParaRPr>
            </a:p>
          </p:txBody>
        </p:sp>
        <p:sp>
          <p:nvSpPr>
            <p:cNvPr id="237" name="Google Shape;237;p29"/>
            <p:cNvSpPr/>
            <p:nvPr/>
          </p:nvSpPr>
          <p:spPr>
            <a:xfrm rot="-6599386">
              <a:off x="2558046" y="1148158"/>
              <a:ext cx="440541" cy="440541"/>
            </a:xfrm>
            <a:prstGeom prst="ellipse">
              <a:avLst/>
            </a:prstGeom>
            <a:solidFill>
              <a:srgbClr val="D686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9"/>
            <p:cNvSpPr/>
            <p:nvPr/>
          </p:nvSpPr>
          <p:spPr>
            <a:xfrm rot="-163400">
              <a:off x="2523438" y="2347038"/>
              <a:ext cx="1925775" cy="1199255"/>
            </a:xfrm>
            <a:prstGeom prst="ellipse">
              <a:avLst/>
            </a:prstGeom>
            <a:solidFill>
              <a:srgbClr val="D686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rgbClr val="FFFFFF"/>
                  </a:solidFill>
                </a:rPr>
                <a:t>Pest Control</a:t>
              </a:r>
              <a:endParaRPr sz="1600">
                <a:solidFill>
                  <a:srgbClr val="FFFFFF"/>
                </a:solidFill>
              </a:endParaRPr>
            </a:p>
          </p:txBody>
        </p:sp>
        <p:sp>
          <p:nvSpPr>
            <p:cNvPr id="239" name="Google Shape;239;p29"/>
            <p:cNvSpPr/>
            <p:nvPr/>
          </p:nvSpPr>
          <p:spPr>
            <a:xfrm rot="989325">
              <a:off x="4366531" y="913770"/>
              <a:ext cx="1681657" cy="1681657"/>
            </a:xfrm>
            <a:prstGeom prst="ellipse">
              <a:avLst/>
            </a:prstGeom>
            <a:solidFill>
              <a:srgbClr val="D686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900">
                  <a:solidFill>
                    <a:srgbClr val="FFFFFF"/>
                  </a:solidFill>
                </a:rPr>
                <a:t>   Major Electrical</a:t>
              </a:r>
              <a:endParaRPr sz="1900">
                <a:solidFill>
                  <a:srgbClr val="FFFFFF"/>
                </a:solidFill>
              </a:endParaRPr>
            </a:p>
          </p:txBody>
        </p:sp>
        <p:sp>
          <p:nvSpPr>
            <p:cNvPr id="240" name="Google Shape;240;p29"/>
            <p:cNvSpPr/>
            <p:nvPr/>
          </p:nvSpPr>
          <p:spPr>
            <a:xfrm>
              <a:off x="2783950" y="1664200"/>
              <a:ext cx="851100" cy="624300"/>
            </a:xfrm>
            <a:prstGeom prst="ellipse">
              <a:avLst/>
            </a:prstGeom>
            <a:solidFill>
              <a:srgbClr val="701C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rPr>
                <a:t>     </a:t>
              </a:r>
              <a:endParaRPr>
                <a:solidFill>
                  <a:srgbClr val="FFFFFF"/>
                </a:solidFill>
              </a:endParaRPr>
            </a:p>
          </p:txBody>
        </p:sp>
        <p:sp>
          <p:nvSpPr>
            <p:cNvPr id="241" name="Google Shape;241;p29"/>
            <p:cNvSpPr/>
            <p:nvPr/>
          </p:nvSpPr>
          <p:spPr>
            <a:xfrm rot="-6597701">
              <a:off x="3556250" y="996068"/>
              <a:ext cx="274172" cy="274172"/>
            </a:xfrm>
            <a:prstGeom prst="ellipse">
              <a:avLst/>
            </a:prstGeom>
            <a:solidFill>
              <a:srgbClr val="D686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 name="Google Shape;242;p29"/>
          <p:cNvGrpSpPr/>
          <p:nvPr/>
        </p:nvGrpSpPr>
        <p:grpSpPr>
          <a:xfrm>
            <a:off x="1353669" y="1665141"/>
            <a:ext cx="2440200" cy="2440200"/>
            <a:chOff x="4447194" y="1815766"/>
            <a:chExt cx="2440200" cy="2440200"/>
          </a:xfrm>
        </p:grpSpPr>
        <p:sp>
          <p:nvSpPr>
            <p:cNvPr id="243" name="Google Shape;243;p29"/>
            <p:cNvSpPr/>
            <p:nvPr/>
          </p:nvSpPr>
          <p:spPr>
            <a:xfrm>
              <a:off x="4447194" y="1815766"/>
              <a:ext cx="2440200" cy="2440200"/>
            </a:xfrm>
            <a:prstGeom prst="ellipse">
              <a:avLst/>
            </a:prstGeom>
            <a:solidFill>
              <a:srgbClr val="551561"/>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9"/>
            <p:cNvSpPr txBox="1"/>
            <p:nvPr/>
          </p:nvSpPr>
          <p:spPr>
            <a:xfrm>
              <a:off x="4735950" y="2504275"/>
              <a:ext cx="1862700" cy="116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100">
                  <a:solidFill>
                    <a:srgbClr val="FFFFFF"/>
                  </a:solidFill>
                  <a:latin typeface="Roboto"/>
                  <a:ea typeface="Roboto"/>
                  <a:cs typeface="Roboto"/>
                  <a:sym typeface="Roboto"/>
                </a:rPr>
                <a:t>HVAC</a:t>
              </a:r>
              <a:endParaRPr sz="3100">
                <a:solidFill>
                  <a:srgbClr val="FFFFFF"/>
                </a:solidFill>
                <a:latin typeface="Roboto"/>
                <a:ea typeface="Roboto"/>
                <a:cs typeface="Roboto"/>
                <a:sym typeface="Roboto"/>
              </a:endParaRPr>
            </a:p>
            <a:p>
              <a:pPr marL="0" lvl="0" indent="0" algn="ctr" rtl="0">
                <a:spcBef>
                  <a:spcPts val="0"/>
                </a:spcBef>
                <a:spcAft>
                  <a:spcPts val="0"/>
                </a:spcAft>
                <a:buNone/>
              </a:pPr>
              <a:r>
                <a:rPr lang="en" sz="3100">
                  <a:solidFill>
                    <a:srgbClr val="FFFFFF"/>
                  </a:solidFill>
                  <a:latin typeface="Roboto"/>
                  <a:ea typeface="Roboto"/>
                  <a:cs typeface="Roboto"/>
                  <a:sym typeface="Roboto"/>
                </a:rPr>
                <a:t>Repairs</a:t>
              </a:r>
              <a:endParaRPr sz="3100">
                <a:solidFill>
                  <a:srgbClr val="FFFFFF"/>
                </a:solidFill>
                <a:latin typeface="Roboto"/>
                <a:ea typeface="Roboto"/>
                <a:cs typeface="Roboto"/>
                <a:sym typeface="Roboto"/>
              </a:endParaRPr>
            </a:p>
          </p:txBody>
        </p:sp>
      </p:grpSp>
      <p:grpSp>
        <p:nvGrpSpPr>
          <p:cNvPr id="245" name="Google Shape;245;p29"/>
          <p:cNvGrpSpPr/>
          <p:nvPr/>
        </p:nvGrpSpPr>
        <p:grpSpPr>
          <a:xfrm>
            <a:off x="5272549" y="3161803"/>
            <a:ext cx="1423800" cy="1423800"/>
            <a:chOff x="3490737" y="1374053"/>
            <a:chExt cx="1423800" cy="1423800"/>
          </a:xfrm>
        </p:grpSpPr>
        <p:sp>
          <p:nvSpPr>
            <p:cNvPr id="246" name="Google Shape;246;p29"/>
            <p:cNvSpPr/>
            <p:nvPr/>
          </p:nvSpPr>
          <p:spPr>
            <a:xfrm>
              <a:off x="3490737" y="1374053"/>
              <a:ext cx="1423800" cy="1423800"/>
            </a:xfrm>
            <a:prstGeom prst="ellipse">
              <a:avLst/>
            </a:prstGeom>
            <a:solidFill>
              <a:srgbClr val="701C7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9"/>
            <p:cNvSpPr txBox="1"/>
            <p:nvPr/>
          </p:nvSpPr>
          <p:spPr>
            <a:xfrm>
              <a:off x="3644789" y="1443400"/>
              <a:ext cx="1115700" cy="944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solidFill>
                  <a:srgbClr val="FFFFFF"/>
                </a:solidFill>
                <a:latin typeface="Roboto"/>
                <a:ea typeface="Roboto"/>
                <a:cs typeface="Roboto"/>
                <a:sym typeface="Roboto"/>
              </a:endParaRPr>
            </a:p>
            <a:p>
              <a:pPr marL="0" lvl="0" indent="0" algn="ctr" rtl="0">
                <a:spcBef>
                  <a:spcPts val="0"/>
                </a:spcBef>
                <a:spcAft>
                  <a:spcPts val="0"/>
                </a:spcAft>
                <a:buNone/>
              </a:pPr>
              <a:r>
                <a:rPr lang="en" sz="1800">
                  <a:solidFill>
                    <a:srgbClr val="FFFFFF"/>
                  </a:solidFill>
                  <a:latin typeface="Roboto"/>
                  <a:ea typeface="Roboto"/>
                  <a:cs typeface="Roboto"/>
                  <a:sym typeface="Roboto"/>
                </a:rPr>
                <a:t>Asphalt </a:t>
              </a:r>
              <a:endParaRPr sz="1800">
                <a:solidFill>
                  <a:srgbClr val="FFFFFF"/>
                </a:solidFill>
                <a:latin typeface="Roboto"/>
                <a:ea typeface="Roboto"/>
                <a:cs typeface="Roboto"/>
                <a:sym typeface="Roboto"/>
              </a:endParaRPr>
            </a:p>
            <a:p>
              <a:pPr marL="0" lvl="0" indent="0" algn="ctr" rtl="0">
                <a:spcBef>
                  <a:spcPts val="0"/>
                </a:spcBef>
                <a:spcAft>
                  <a:spcPts val="0"/>
                </a:spcAft>
                <a:buNone/>
              </a:pPr>
              <a:r>
                <a:rPr lang="en" sz="1800">
                  <a:solidFill>
                    <a:srgbClr val="FFFFFF"/>
                  </a:solidFill>
                  <a:latin typeface="Roboto"/>
                  <a:ea typeface="Roboto"/>
                  <a:cs typeface="Roboto"/>
                  <a:sym typeface="Roboto"/>
                </a:rPr>
                <a:t>Repairs/striping</a:t>
              </a:r>
              <a:endParaRPr sz="1800">
                <a:solidFill>
                  <a:srgbClr val="FFFFFF"/>
                </a:solidFill>
                <a:latin typeface="Roboto"/>
                <a:ea typeface="Roboto"/>
                <a:cs typeface="Roboto"/>
                <a:sym typeface="Roboto"/>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xit" presetSubtype="32" fill="hold" nodeType="clickEffect">
                                  <p:stCondLst>
                                    <p:cond delay="0"/>
                                  </p:stCondLst>
                                  <p:childTnLst>
                                    <p:anim calcmode="lin" valueType="num">
                                      <p:cBhvr additive="base">
                                        <p:cTn id="6" dur="1000"/>
                                        <p:tgtEl>
                                          <p:spTgt spid="242"/>
                                        </p:tgtEl>
                                        <p:attrNameLst>
                                          <p:attrName>ppt_w</p:attrName>
                                        </p:attrNameLst>
                                      </p:cBhvr>
                                      <p:tavLst>
                                        <p:tav tm="0">
                                          <p:val>
                                            <p:strVal val="#ppt_w"/>
                                          </p:val>
                                        </p:tav>
                                        <p:tav tm="100000">
                                          <p:val>
                                            <p:strVal val="0"/>
                                          </p:val>
                                        </p:tav>
                                      </p:tavLst>
                                    </p:anim>
                                    <p:anim calcmode="lin" valueType="num">
                                      <p:cBhvr additive="base">
                                        <p:cTn id="7" dur="1000"/>
                                        <p:tgtEl>
                                          <p:spTgt spid="242"/>
                                        </p:tgtEl>
                                        <p:attrNameLst>
                                          <p:attrName>ppt_h</p:attrName>
                                        </p:attrNameLst>
                                      </p:cBhvr>
                                      <p:tavLst>
                                        <p:tav tm="0">
                                          <p:val>
                                            <p:strVal val="#ppt_h"/>
                                          </p:val>
                                        </p:tav>
                                        <p:tav tm="100000">
                                          <p:val>
                                            <p:strVal val="0"/>
                                          </p:val>
                                        </p:tav>
                                      </p:tavLst>
                                    </p:anim>
                                    <p:set>
                                      <p:cBhvr>
                                        <p:cTn id="8" dur="1" fill="hold">
                                          <p:stCondLst>
                                            <p:cond delay="1000"/>
                                          </p:stCondLst>
                                        </p:cTn>
                                        <p:tgtEl>
                                          <p:spTgt spid="24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42"/>
                                        </p:tgtEl>
                                        <p:attrNameLst>
                                          <p:attrName>style.visibility</p:attrName>
                                        </p:attrNameLst>
                                      </p:cBhvr>
                                      <p:to>
                                        <p:strVal val="visible"/>
                                      </p:to>
                                    </p:set>
                                    <p:animEffect transition="in" filter="fade">
                                      <p:cBhvr>
                                        <p:cTn id="13" dur="26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0"/>
          <p:cNvSpPr txBox="1">
            <a:spLocks noGrp="1"/>
          </p:cNvSpPr>
          <p:nvPr>
            <p:ph type="body" idx="1"/>
          </p:nvPr>
        </p:nvSpPr>
        <p:spPr>
          <a:xfrm>
            <a:off x="1416125" y="2443713"/>
            <a:ext cx="1804800" cy="908400"/>
          </a:xfrm>
          <a:prstGeom prst="rect">
            <a:avLst/>
          </a:prstGeom>
        </p:spPr>
        <p:txBody>
          <a:bodyPr spcFirstLastPara="1" wrap="square" lIns="91425" tIns="91425" rIns="91425" bIns="91425" anchor="t" anchorCtr="0">
            <a:normAutofit fontScale="77500" lnSpcReduction="20000"/>
          </a:bodyPr>
          <a:lstStyle/>
          <a:p>
            <a:pPr marL="0" lvl="0" indent="0" algn="l" rtl="0">
              <a:spcBef>
                <a:spcPts val="0"/>
              </a:spcBef>
              <a:spcAft>
                <a:spcPts val="0"/>
              </a:spcAft>
              <a:buNone/>
            </a:pPr>
            <a:endParaRPr/>
          </a:p>
          <a:p>
            <a:pPr marL="0" lvl="0" indent="0" algn="ctr" rtl="0">
              <a:spcBef>
                <a:spcPts val="1200"/>
              </a:spcBef>
              <a:spcAft>
                <a:spcPts val="1200"/>
              </a:spcAft>
              <a:buNone/>
            </a:pPr>
            <a:r>
              <a:rPr lang="en"/>
              <a:t>Alta Vista</a:t>
            </a:r>
            <a:endParaRPr/>
          </a:p>
        </p:txBody>
      </p:sp>
      <p:sp>
        <p:nvSpPr>
          <p:cNvPr id="253" name="Google Shape;253;p30"/>
          <p:cNvSpPr/>
          <p:nvPr/>
        </p:nvSpPr>
        <p:spPr>
          <a:xfrm>
            <a:off x="1596250" y="183975"/>
            <a:ext cx="6171105" cy="936200"/>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00FFFF"/>
                </a:solidFill>
                <a:latin typeface="Arial"/>
              </a:rPr>
              <a:t>217 Work Orders</a:t>
            </a:r>
          </a:p>
        </p:txBody>
      </p:sp>
      <p:sp>
        <p:nvSpPr>
          <p:cNvPr id="254" name="Google Shape;254;p30"/>
          <p:cNvSpPr txBox="1"/>
          <p:nvPr/>
        </p:nvSpPr>
        <p:spPr>
          <a:xfrm>
            <a:off x="1674600" y="1286225"/>
            <a:ext cx="57948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t>Complete or in progress this last year</a:t>
            </a:r>
            <a:endParaRPr sz="1800"/>
          </a:p>
        </p:txBody>
      </p:sp>
      <p:sp>
        <p:nvSpPr>
          <p:cNvPr id="255" name="Google Shape;255;p30"/>
          <p:cNvSpPr txBox="1">
            <a:spLocks noGrp="1"/>
          </p:cNvSpPr>
          <p:nvPr>
            <p:ph type="body" idx="1"/>
          </p:nvPr>
        </p:nvSpPr>
        <p:spPr>
          <a:xfrm>
            <a:off x="3689338" y="2496313"/>
            <a:ext cx="1804800" cy="1007100"/>
          </a:xfrm>
          <a:prstGeom prst="rect">
            <a:avLst/>
          </a:prstGeom>
        </p:spPr>
        <p:txBody>
          <a:bodyPr spcFirstLastPara="1" wrap="square" lIns="91425" tIns="91425" rIns="91425" bIns="91425" anchor="t" anchorCtr="0">
            <a:noAutofit/>
          </a:bodyPr>
          <a:lstStyle/>
          <a:p>
            <a:pPr marL="0" lvl="0" indent="0" algn="ctr" rtl="0">
              <a:lnSpc>
                <a:spcPct val="95000"/>
              </a:lnSpc>
              <a:spcBef>
                <a:spcPts val="0"/>
              </a:spcBef>
              <a:spcAft>
                <a:spcPts val="0"/>
              </a:spcAft>
              <a:buSzPts val="935"/>
              <a:buNone/>
            </a:pPr>
            <a:endParaRPr sz="1829"/>
          </a:p>
          <a:p>
            <a:pPr marL="0" lvl="0" indent="0" algn="ctr" rtl="0">
              <a:lnSpc>
                <a:spcPct val="95000"/>
              </a:lnSpc>
              <a:spcBef>
                <a:spcPts val="1200"/>
              </a:spcBef>
              <a:spcAft>
                <a:spcPts val="1200"/>
              </a:spcAft>
              <a:buSzPts val="935"/>
              <a:buNone/>
            </a:pPr>
            <a:r>
              <a:rPr lang="en" sz="1829"/>
              <a:t>Auburn Elementary</a:t>
            </a:r>
            <a:endParaRPr sz="1829"/>
          </a:p>
        </p:txBody>
      </p:sp>
      <p:sp>
        <p:nvSpPr>
          <p:cNvPr id="256" name="Google Shape;256;p30"/>
          <p:cNvSpPr txBox="1">
            <a:spLocks noGrp="1"/>
          </p:cNvSpPr>
          <p:nvPr>
            <p:ph type="body" idx="1"/>
          </p:nvPr>
        </p:nvSpPr>
        <p:spPr>
          <a:xfrm>
            <a:off x="3669600" y="3872875"/>
            <a:ext cx="1804800" cy="1007100"/>
          </a:xfrm>
          <a:prstGeom prst="rect">
            <a:avLst/>
          </a:prstGeom>
        </p:spPr>
        <p:txBody>
          <a:bodyPr spcFirstLastPara="1" wrap="square" lIns="91425" tIns="91425" rIns="91425" bIns="91425" anchor="t" anchorCtr="0">
            <a:normAutofit fontScale="92500" lnSpcReduction="20000"/>
          </a:bodyPr>
          <a:lstStyle/>
          <a:p>
            <a:pPr marL="0" lvl="0" indent="0" algn="ctr" rtl="0">
              <a:spcBef>
                <a:spcPts val="0"/>
              </a:spcBef>
              <a:spcAft>
                <a:spcPts val="0"/>
              </a:spcAft>
              <a:buNone/>
            </a:pPr>
            <a:endParaRPr/>
          </a:p>
          <a:p>
            <a:pPr marL="0" lvl="0" indent="0" algn="ctr" rtl="0">
              <a:spcBef>
                <a:spcPts val="1200"/>
              </a:spcBef>
              <a:spcAft>
                <a:spcPts val="1200"/>
              </a:spcAft>
              <a:buNone/>
            </a:pPr>
            <a:r>
              <a:rPr lang="en"/>
              <a:t>Skyridge</a:t>
            </a:r>
            <a:endParaRPr/>
          </a:p>
        </p:txBody>
      </p:sp>
      <p:sp>
        <p:nvSpPr>
          <p:cNvPr id="257" name="Google Shape;257;p30"/>
          <p:cNvSpPr txBox="1">
            <a:spLocks noGrp="1"/>
          </p:cNvSpPr>
          <p:nvPr>
            <p:ph type="body" idx="1"/>
          </p:nvPr>
        </p:nvSpPr>
        <p:spPr>
          <a:xfrm>
            <a:off x="1416125" y="3872875"/>
            <a:ext cx="1804800" cy="1007100"/>
          </a:xfrm>
          <a:prstGeom prst="rect">
            <a:avLst/>
          </a:prstGeom>
        </p:spPr>
        <p:txBody>
          <a:bodyPr spcFirstLastPara="1" wrap="square" lIns="91425" tIns="91425" rIns="91425" bIns="91425" anchor="t" anchorCtr="0">
            <a:normAutofit fontScale="92500" lnSpcReduction="20000"/>
          </a:bodyPr>
          <a:lstStyle/>
          <a:p>
            <a:pPr marL="0" lvl="0" indent="0" algn="ctr" rtl="0">
              <a:spcBef>
                <a:spcPts val="0"/>
              </a:spcBef>
              <a:spcAft>
                <a:spcPts val="0"/>
              </a:spcAft>
              <a:buNone/>
            </a:pPr>
            <a:endParaRPr/>
          </a:p>
          <a:p>
            <a:pPr marL="0" lvl="0" indent="0" algn="ctr" rtl="0">
              <a:spcBef>
                <a:spcPts val="1200"/>
              </a:spcBef>
              <a:spcAft>
                <a:spcPts val="1200"/>
              </a:spcAft>
              <a:buNone/>
            </a:pPr>
            <a:r>
              <a:rPr lang="en"/>
              <a:t>Rock Creek</a:t>
            </a:r>
            <a:endParaRPr/>
          </a:p>
        </p:txBody>
      </p:sp>
      <p:sp>
        <p:nvSpPr>
          <p:cNvPr id="258" name="Google Shape;258;p30"/>
          <p:cNvSpPr txBox="1">
            <a:spLocks noGrp="1"/>
          </p:cNvSpPr>
          <p:nvPr>
            <p:ph type="body" idx="1"/>
          </p:nvPr>
        </p:nvSpPr>
        <p:spPr>
          <a:xfrm>
            <a:off x="5923075" y="2401750"/>
            <a:ext cx="1804800" cy="1007100"/>
          </a:xfrm>
          <a:prstGeom prst="rect">
            <a:avLst/>
          </a:prstGeom>
        </p:spPr>
        <p:txBody>
          <a:bodyPr spcFirstLastPara="1" wrap="square" lIns="91425" tIns="91425" rIns="91425" bIns="91425" anchor="t" anchorCtr="0">
            <a:normAutofit fontScale="92500" lnSpcReduction="20000"/>
          </a:bodyPr>
          <a:lstStyle/>
          <a:p>
            <a:pPr marL="0" lvl="0" indent="0" algn="ctr" rtl="0">
              <a:spcBef>
                <a:spcPts val="0"/>
              </a:spcBef>
              <a:spcAft>
                <a:spcPts val="0"/>
              </a:spcAft>
              <a:buNone/>
            </a:pPr>
            <a:endParaRPr/>
          </a:p>
          <a:p>
            <a:pPr marL="0" lvl="0" indent="0" algn="ctr" rtl="0">
              <a:spcBef>
                <a:spcPts val="1200"/>
              </a:spcBef>
              <a:spcAft>
                <a:spcPts val="1200"/>
              </a:spcAft>
              <a:buNone/>
            </a:pPr>
            <a:r>
              <a:rPr lang="en"/>
              <a:t>EV Cain</a:t>
            </a:r>
            <a:endParaRPr/>
          </a:p>
        </p:txBody>
      </p:sp>
      <p:sp>
        <p:nvSpPr>
          <p:cNvPr id="259" name="Google Shape;259;p30"/>
          <p:cNvSpPr txBox="1">
            <a:spLocks noGrp="1"/>
          </p:cNvSpPr>
          <p:nvPr>
            <p:ph type="body" idx="1"/>
          </p:nvPr>
        </p:nvSpPr>
        <p:spPr>
          <a:xfrm>
            <a:off x="5962550" y="3872875"/>
            <a:ext cx="1804800" cy="1007100"/>
          </a:xfrm>
          <a:prstGeom prst="rect">
            <a:avLst/>
          </a:prstGeom>
        </p:spPr>
        <p:txBody>
          <a:bodyPr spcFirstLastPara="1" wrap="square" lIns="91425" tIns="91425" rIns="91425" bIns="91425" anchor="t" anchorCtr="0">
            <a:normAutofit fontScale="92500" lnSpcReduction="20000"/>
          </a:bodyPr>
          <a:lstStyle/>
          <a:p>
            <a:pPr marL="0" lvl="0" indent="0" algn="ctr" rtl="0">
              <a:spcBef>
                <a:spcPts val="0"/>
              </a:spcBef>
              <a:spcAft>
                <a:spcPts val="0"/>
              </a:spcAft>
              <a:buNone/>
            </a:pPr>
            <a:endParaRPr/>
          </a:p>
          <a:p>
            <a:pPr marL="0" lvl="0" indent="0" algn="ctr" rtl="0">
              <a:spcBef>
                <a:spcPts val="1200"/>
              </a:spcBef>
              <a:spcAft>
                <a:spcPts val="1200"/>
              </a:spcAft>
              <a:buNone/>
            </a:pPr>
            <a:r>
              <a:rPr lang="en"/>
              <a:t>District Office</a:t>
            </a:r>
            <a:endParaRPr/>
          </a:p>
        </p:txBody>
      </p:sp>
      <p:sp>
        <p:nvSpPr>
          <p:cNvPr id="260" name="Google Shape;260;p30"/>
          <p:cNvSpPr/>
          <p:nvPr/>
        </p:nvSpPr>
        <p:spPr>
          <a:xfrm>
            <a:off x="1847687" y="2314600"/>
            <a:ext cx="941678" cy="609600"/>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38761D"/>
                </a:solidFill>
                <a:latin typeface="Arial"/>
              </a:rPr>
              <a:t>21.6 %</a:t>
            </a:r>
          </a:p>
        </p:txBody>
      </p:sp>
      <p:sp>
        <p:nvSpPr>
          <p:cNvPr id="261" name="Google Shape;261;p30"/>
          <p:cNvSpPr/>
          <p:nvPr/>
        </p:nvSpPr>
        <p:spPr>
          <a:xfrm>
            <a:off x="4101150" y="2345538"/>
            <a:ext cx="941701" cy="609600"/>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6D9EEB"/>
                </a:solidFill>
                <a:latin typeface="Arial"/>
              </a:rPr>
              <a:t>18.9 %</a:t>
            </a:r>
          </a:p>
        </p:txBody>
      </p:sp>
      <p:sp>
        <p:nvSpPr>
          <p:cNvPr id="262" name="Google Shape;262;p30"/>
          <p:cNvSpPr/>
          <p:nvPr/>
        </p:nvSpPr>
        <p:spPr>
          <a:xfrm>
            <a:off x="6313501" y="2330075"/>
            <a:ext cx="941701" cy="578650"/>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FF0000"/>
                </a:solidFill>
                <a:latin typeface="Arial"/>
              </a:rPr>
              <a:t>13.4 %</a:t>
            </a:r>
          </a:p>
        </p:txBody>
      </p:sp>
      <p:sp>
        <p:nvSpPr>
          <p:cNvPr id="263" name="Google Shape;263;p30"/>
          <p:cNvSpPr/>
          <p:nvPr/>
        </p:nvSpPr>
        <p:spPr>
          <a:xfrm>
            <a:off x="1847675" y="3669000"/>
            <a:ext cx="941701" cy="640525"/>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1155CC"/>
                </a:solidFill>
                <a:latin typeface="Arial"/>
              </a:rPr>
              <a:t>27.2 %</a:t>
            </a:r>
          </a:p>
        </p:txBody>
      </p:sp>
      <p:sp>
        <p:nvSpPr>
          <p:cNvPr id="264" name="Google Shape;264;p30"/>
          <p:cNvSpPr/>
          <p:nvPr/>
        </p:nvSpPr>
        <p:spPr>
          <a:xfrm>
            <a:off x="4120887" y="3669000"/>
            <a:ext cx="941701" cy="640525"/>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93C47D"/>
                </a:solidFill>
                <a:latin typeface="Arial"/>
              </a:rPr>
              <a:t>14.3 %</a:t>
            </a:r>
          </a:p>
        </p:txBody>
      </p:sp>
      <p:sp>
        <p:nvSpPr>
          <p:cNvPr id="265" name="Google Shape;265;p30"/>
          <p:cNvSpPr/>
          <p:nvPr/>
        </p:nvSpPr>
        <p:spPr>
          <a:xfrm>
            <a:off x="6313488" y="3683750"/>
            <a:ext cx="941727" cy="640525"/>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chemeClr val="lt2"/>
                </a:solidFill>
                <a:latin typeface="Arial"/>
              </a:rPr>
              <a:t>4.6 %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1"/>
          <p:cNvSpPr txBox="1"/>
          <p:nvPr/>
        </p:nvSpPr>
        <p:spPr>
          <a:xfrm>
            <a:off x="261150" y="136475"/>
            <a:ext cx="86217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4100"/>
          </a:p>
        </p:txBody>
      </p:sp>
      <p:sp>
        <p:nvSpPr>
          <p:cNvPr id="271" name="Google Shape;271;p31"/>
          <p:cNvSpPr/>
          <p:nvPr/>
        </p:nvSpPr>
        <p:spPr>
          <a:xfrm>
            <a:off x="3297500" y="1165742"/>
            <a:ext cx="2540100" cy="2540100"/>
          </a:xfrm>
          <a:prstGeom prst="donut">
            <a:avLst>
              <a:gd name="adj" fmla="val 16067"/>
            </a:avLst>
          </a:prstGeom>
          <a:solidFill>
            <a:srgbClr val="000000">
              <a:alpha val="10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 name="Google Shape;272;p31"/>
          <p:cNvGrpSpPr/>
          <p:nvPr/>
        </p:nvGrpSpPr>
        <p:grpSpPr>
          <a:xfrm>
            <a:off x="-8" y="2"/>
            <a:ext cx="3782668" cy="1739204"/>
            <a:chOff x="1636552" y="34230"/>
            <a:chExt cx="2146073" cy="1619220"/>
          </a:xfrm>
        </p:grpSpPr>
        <p:cxnSp>
          <p:nvCxnSpPr>
            <p:cNvPr id="273" name="Google Shape;273;p31"/>
            <p:cNvCxnSpPr/>
            <p:nvPr/>
          </p:nvCxnSpPr>
          <p:spPr>
            <a:xfrm>
              <a:off x="3438525" y="1309350"/>
              <a:ext cx="344100" cy="344100"/>
            </a:xfrm>
            <a:prstGeom prst="straightConnector1">
              <a:avLst/>
            </a:prstGeom>
            <a:noFill/>
            <a:ln w="19050" cap="flat" cmpd="sng">
              <a:solidFill>
                <a:srgbClr val="0E9453"/>
              </a:solidFill>
              <a:prstDash val="solid"/>
              <a:round/>
              <a:headEnd type="oval" w="med" len="med"/>
              <a:tailEnd type="none" w="sm" len="sm"/>
            </a:ln>
          </p:spPr>
        </p:cxnSp>
        <p:sp>
          <p:nvSpPr>
            <p:cNvPr id="274" name="Google Shape;274;p31"/>
            <p:cNvSpPr txBox="1"/>
            <p:nvPr/>
          </p:nvSpPr>
          <p:spPr>
            <a:xfrm>
              <a:off x="1636552" y="34230"/>
              <a:ext cx="1710900" cy="7593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1800">
                  <a:latin typeface="Roboto"/>
                  <a:ea typeface="Roboto"/>
                  <a:cs typeface="Roboto"/>
                  <a:sym typeface="Roboto"/>
                </a:rPr>
                <a:t>Step 4</a:t>
              </a:r>
              <a:endParaRPr sz="1800">
                <a:latin typeface="Roboto"/>
                <a:ea typeface="Roboto"/>
                <a:cs typeface="Roboto"/>
                <a:sym typeface="Roboto"/>
              </a:endParaRPr>
            </a:p>
            <a:p>
              <a:pPr marL="0" lvl="0" indent="0" algn="r" rtl="0">
                <a:lnSpc>
                  <a:spcPct val="115000"/>
                </a:lnSpc>
                <a:spcBef>
                  <a:spcPts val="0"/>
                </a:spcBef>
                <a:spcAft>
                  <a:spcPts val="0"/>
                </a:spcAft>
                <a:buNone/>
              </a:pPr>
              <a:endParaRPr sz="1800">
                <a:latin typeface="Roboto"/>
                <a:ea typeface="Roboto"/>
                <a:cs typeface="Roboto"/>
                <a:sym typeface="Roboto"/>
              </a:endParaRPr>
            </a:p>
            <a:p>
              <a:pPr marL="0" lvl="0" indent="0" algn="r" rtl="0">
                <a:lnSpc>
                  <a:spcPct val="115000"/>
                </a:lnSpc>
                <a:spcBef>
                  <a:spcPts val="0"/>
                </a:spcBef>
                <a:spcAft>
                  <a:spcPts val="0"/>
                </a:spcAft>
                <a:buNone/>
              </a:pPr>
              <a:r>
                <a:rPr lang="en" sz="1800" b="1">
                  <a:latin typeface="Roboto"/>
                  <a:ea typeface="Roboto"/>
                  <a:cs typeface="Roboto"/>
                  <a:sym typeface="Roboto"/>
                </a:rPr>
                <a:t>Staff member works on issue and changes status to complete in Public Works</a:t>
              </a:r>
              <a:endParaRPr sz="1800" b="1">
                <a:latin typeface="Roboto"/>
                <a:ea typeface="Roboto"/>
                <a:cs typeface="Roboto"/>
                <a:sym typeface="Roboto"/>
              </a:endParaRPr>
            </a:p>
          </p:txBody>
        </p:sp>
      </p:grpSp>
      <p:grpSp>
        <p:nvGrpSpPr>
          <p:cNvPr id="275" name="Google Shape;275;p31"/>
          <p:cNvGrpSpPr/>
          <p:nvPr/>
        </p:nvGrpSpPr>
        <p:grpSpPr>
          <a:xfrm>
            <a:off x="-2" y="2794699"/>
            <a:ext cx="3781759" cy="811763"/>
            <a:chOff x="1171540" y="2745763"/>
            <a:chExt cx="2609910" cy="811763"/>
          </a:xfrm>
        </p:grpSpPr>
        <p:cxnSp>
          <p:nvCxnSpPr>
            <p:cNvPr id="276" name="Google Shape;276;p31"/>
            <p:cNvCxnSpPr/>
            <p:nvPr/>
          </p:nvCxnSpPr>
          <p:spPr>
            <a:xfrm rot="10800000" flipH="1">
              <a:off x="3436150" y="3214625"/>
              <a:ext cx="345300" cy="342900"/>
            </a:xfrm>
            <a:prstGeom prst="straightConnector1">
              <a:avLst/>
            </a:prstGeom>
            <a:noFill/>
            <a:ln w="19050" cap="flat" cmpd="sng">
              <a:solidFill>
                <a:srgbClr val="085631"/>
              </a:solidFill>
              <a:prstDash val="solid"/>
              <a:round/>
              <a:headEnd type="oval" w="med" len="med"/>
              <a:tailEnd type="none" w="sm" len="sm"/>
            </a:ln>
          </p:spPr>
        </p:cxnSp>
        <p:sp>
          <p:nvSpPr>
            <p:cNvPr id="277" name="Google Shape;277;p31"/>
            <p:cNvSpPr txBox="1"/>
            <p:nvPr/>
          </p:nvSpPr>
          <p:spPr>
            <a:xfrm>
              <a:off x="1171540" y="2745763"/>
              <a:ext cx="1992600" cy="6696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1800">
                  <a:latin typeface="Roboto"/>
                  <a:ea typeface="Roboto"/>
                  <a:cs typeface="Roboto"/>
                  <a:sym typeface="Roboto"/>
                </a:rPr>
                <a:t>Step 3</a:t>
              </a:r>
              <a:endParaRPr sz="1800">
                <a:latin typeface="Roboto"/>
                <a:ea typeface="Roboto"/>
                <a:cs typeface="Roboto"/>
                <a:sym typeface="Roboto"/>
              </a:endParaRPr>
            </a:p>
            <a:p>
              <a:pPr marL="0" lvl="0" indent="0" algn="r" rtl="0">
                <a:lnSpc>
                  <a:spcPct val="115000"/>
                </a:lnSpc>
                <a:spcBef>
                  <a:spcPts val="0"/>
                </a:spcBef>
                <a:spcAft>
                  <a:spcPts val="0"/>
                </a:spcAft>
                <a:buNone/>
              </a:pPr>
              <a:endParaRPr sz="1800">
                <a:latin typeface="Roboto"/>
                <a:ea typeface="Roboto"/>
                <a:cs typeface="Roboto"/>
                <a:sym typeface="Roboto"/>
              </a:endParaRPr>
            </a:p>
            <a:p>
              <a:pPr marL="0" lvl="0" indent="0" algn="r" rtl="0">
                <a:lnSpc>
                  <a:spcPct val="115000"/>
                </a:lnSpc>
                <a:spcBef>
                  <a:spcPts val="0"/>
                </a:spcBef>
                <a:spcAft>
                  <a:spcPts val="0"/>
                </a:spcAft>
                <a:buNone/>
              </a:pPr>
              <a:r>
                <a:rPr lang="en" sz="1800" b="1">
                  <a:latin typeface="Roboto"/>
                  <a:ea typeface="Roboto"/>
                  <a:cs typeface="Roboto"/>
                  <a:sym typeface="Roboto"/>
                </a:rPr>
                <a:t>Director of M&amp;O reviews the work order and assigns to the appropriate staff member.</a:t>
              </a:r>
              <a:endParaRPr sz="1800" b="1">
                <a:latin typeface="Roboto"/>
                <a:ea typeface="Roboto"/>
                <a:cs typeface="Roboto"/>
                <a:sym typeface="Roboto"/>
              </a:endParaRPr>
            </a:p>
          </p:txBody>
        </p:sp>
      </p:grpSp>
      <p:sp>
        <p:nvSpPr>
          <p:cNvPr id="278" name="Google Shape;278;p31"/>
          <p:cNvSpPr/>
          <p:nvPr/>
        </p:nvSpPr>
        <p:spPr>
          <a:xfrm rot="-1800047" flipH="1">
            <a:off x="3221956" y="1086434"/>
            <a:ext cx="2690936" cy="2690936"/>
          </a:xfrm>
          <a:prstGeom prst="blockArc">
            <a:avLst>
              <a:gd name="adj1" fmla="val 14348563"/>
              <a:gd name="adj2" fmla="val 19872341"/>
              <a:gd name="adj3" fmla="val 9100"/>
            </a:avLst>
          </a:prstGeom>
          <a:solidFill>
            <a:srgbClr val="0E9453"/>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9" name="Google Shape;279;p31"/>
          <p:cNvGrpSpPr/>
          <p:nvPr/>
        </p:nvGrpSpPr>
        <p:grpSpPr>
          <a:xfrm>
            <a:off x="5343183" y="2865775"/>
            <a:ext cx="3805411" cy="747975"/>
            <a:chOff x="5343425" y="2816750"/>
            <a:chExt cx="3087805" cy="747975"/>
          </a:xfrm>
        </p:grpSpPr>
        <p:cxnSp>
          <p:nvCxnSpPr>
            <p:cNvPr id="280" name="Google Shape;280;p31"/>
            <p:cNvCxnSpPr/>
            <p:nvPr/>
          </p:nvCxnSpPr>
          <p:spPr>
            <a:xfrm rot="10800000">
              <a:off x="5343425" y="3214625"/>
              <a:ext cx="354900" cy="350100"/>
            </a:xfrm>
            <a:prstGeom prst="straightConnector1">
              <a:avLst/>
            </a:prstGeom>
            <a:noFill/>
            <a:ln w="19050" cap="flat" cmpd="sng">
              <a:solidFill>
                <a:srgbClr val="0E9453"/>
              </a:solidFill>
              <a:prstDash val="solid"/>
              <a:round/>
              <a:headEnd type="oval" w="med" len="med"/>
              <a:tailEnd type="none" w="sm" len="sm"/>
            </a:ln>
          </p:spPr>
        </p:cxnSp>
        <p:sp>
          <p:nvSpPr>
            <p:cNvPr id="281" name="Google Shape;281;p31"/>
            <p:cNvSpPr txBox="1"/>
            <p:nvPr/>
          </p:nvSpPr>
          <p:spPr>
            <a:xfrm>
              <a:off x="5906430" y="2816750"/>
              <a:ext cx="2524800" cy="66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latin typeface="Roboto"/>
                  <a:ea typeface="Roboto"/>
                  <a:cs typeface="Roboto"/>
                  <a:sym typeface="Roboto"/>
                </a:rPr>
                <a:t>Step 2</a:t>
              </a:r>
              <a:endParaRPr sz="1800">
                <a:latin typeface="Roboto"/>
                <a:ea typeface="Roboto"/>
                <a:cs typeface="Roboto"/>
                <a:sym typeface="Roboto"/>
              </a:endParaRPr>
            </a:p>
            <a:p>
              <a:pPr marL="0" lvl="0" indent="0" algn="l" rtl="0">
                <a:lnSpc>
                  <a:spcPct val="115000"/>
                </a:lnSpc>
                <a:spcBef>
                  <a:spcPts val="0"/>
                </a:spcBef>
                <a:spcAft>
                  <a:spcPts val="0"/>
                </a:spcAft>
                <a:buNone/>
              </a:pPr>
              <a:endParaRPr sz="1800">
                <a:latin typeface="Roboto"/>
                <a:ea typeface="Roboto"/>
                <a:cs typeface="Roboto"/>
                <a:sym typeface="Roboto"/>
              </a:endParaRPr>
            </a:p>
            <a:p>
              <a:pPr marL="0" lvl="0" indent="0" algn="l" rtl="0">
                <a:lnSpc>
                  <a:spcPct val="115000"/>
                </a:lnSpc>
                <a:spcBef>
                  <a:spcPts val="0"/>
                </a:spcBef>
                <a:spcAft>
                  <a:spcPts val="0"/>
                </a:spcAft>
                <a:buNone/>
              </a:pPr>
              <a:r>
                <a:rPr lang="en" sz="1800" b="1">
                  <a:latin typeface="Roboto"/>
                  <a:ea typeface="Roboto"/>
                  <a:cs typeface="Roboto"/>
                  <a:sym typeface="Roboto"/>
                </a:rPr>
                <a:t>School Principal or Assistant uses the work order function in Public Works.</a:t>
              </a:r>
              <a:endParaRPr sz="1800" b="1">
                <a:latin typeface="Roboto"/>
                <a:ea typeface="Roboto"/>
                <a:cs typeface="Roboto"/>
                <a:sym typeface="Roboto"/>
              </a:endParaRPr>
            </a:p>
          </p:txBody>
        </p:sp>
      </p:grpSp>
      <p:grpSp>
        <p:nvGrpSpPr>
          <p:cNvPr id="282" name="Google Shape;282;p31"/>
          <p:cNvGrpSpPr/>
          <p:nvPr/>
        </p:nvGrpSpPr>
        <p:grpSpPr>
          <a:xfrm>
            <a:off x="5345006" y="0"/>
            <a:ext cx="3621257" cy="1702475"/>
            <a:chOff x="5344775" y="-49025"/>
            <a:chExt cx="2936948" cy="1702475"/>
          </a:xfrm>
        </p:grpSpPr>
        <p:cxnSp>
          <p:nvCxnSpPr>
            <p:cNvPr id="283" name="Google Shape;283;p31"/>
            <p:cNvCxnSpPr/>
            <p:nvPr/>
          </p:nvCxnSpPr>
          <p:spPr>
            <a:xfrm flipH="1">
              <a:off x="5344775" y="1314450"/>
              <a:ext cx="336900" cy="339000"/>
            </a:xfrm>
            <a:prstGeom prst="straightConnector1">
              <a:avLst/>
            </a:prstGeom>
            <a:noFill/>
            <a:ln w="19050" cap="flat" cmpd="sng">
              <a:solidFill>
                <a:srgbClr val="085631"/>
              </a:solidFill>
              <a:prstDash val="solid"/>
              <a:round/>
              <a:headEnd type="oval" w="med" len="med"/>
              <a:tailEnd type="none" w="sm" len="sm"/>
            </a:ln>
          </p:spPr>
        </p:cxnSp>
        <p:sp>
          <p:nvSpPr>
            <p:cNvPr id="284" name="Google Shape;284;p31"/>
            <p:cNvSpPr txBox="1"/>
            <p:nvPr/>
          </p:nvSpPr>
          <p:spPr>
            <a:xfrm>
              <a:off x="5906023" y="-49025"/>
              <a:ext cx="2375700" cy="804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latin typeface="Roboto"/>
                  <a:ea typeface="Roboto"/>
                  <a:cs typeface="Roboto"/>
                  <a:sym typeface="Roboto"/>
                </a:rPr>
                <a:t>Step 1</a:t>
              </a:r>
              <a:endParaRPr sz="1800">
                <a:latin typeface="Roboto"/>
                <a:ea typeface="Roboto"/>
                <a:cs typeface="Roboto"/>
                <a:sym typeface="Roboto"/>
              </a:endParaRPr>
            </a:p>
            <a:p>
              <a:pPr marL="0" lvl="0" indent="0" algn="l" rtl="0">
                <a:lnSpc>
                  <a:spcPct val="115000"/>
                </a:lnSpc>
                <a:spcBef>
                  <a:spcPts val="0"/>
                </a:spcBef>
                <a:spcAft>
                  <a:spcPts val="0"/>
                </a:spcAft>
                <a:buNone/>
              </a:pPr>
              <a:endParaRPr sz="1800">
                <a:latin typeface="Roboto"/>
                <a:ea typeface="Roboto"/>
                <a:cs typeface="Roboto"/>
                <a:sym typeface="Roboto"/>
              </a:endParaRPr>
            </a:p>
            <a:p>
              <a:pPr marL="0" lvl="0" indent="0" algn="l" rtl="0">
                <a:lnSpc>
                  <a:spcPct val="115000"/>
                </a:lnSpc>
                <a:spcBef>
                  <a:spcPts val="0"/>
                </a:spcBef>
                <a:spcAft>
                  <a:spcPts val="0"/>
                </a:spcAft>
                <a:buNone/>
              </a:pPr>
              <a:r>
                <a:rPr lang="en" sz="1800" b="1">
                  <a:latin typeface="Roboto"/>
                  <a:ea typeface="Roboto"/>
                  <a:cs typeface="Roboto"/>
                  <a:sym typeface="Roboto"/>
                </a:rPr>
                <a:t>Staff reports issues to Principal or Administrative Assistant.</a:t>
              </a:r>
              <a:endParaRPr sz="1800" b="1">
                <a:latin typeface="Roboto"/>
                <a:ea typeface="Roboto"/>
                <a:cs typeface="Roboto"/>
                <a:sym typeface="Roboto"/>
              </a:endParaRPr>
            </a:p>
          </p:txBody>
        </p:sp>
      </p:grpSp>
      <p:sp>
        <p:nvSpPr>
          <p:cNvPr id="285" name="Google Shape;285;p31"/>
          <p:cNvSpPr txBox="1"/>
          <p:nvPr/>
        </p:nvSpPr>
        <p:spPr>
          <a:xfrm>
            <a:off x="3548825" y="1847425"/>
            <a:ext cx="2020500" cy="14322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2800" b="1">
                <a:latin typeface="Roboto"/>
                <a:ea typeface="Roboto"/>
                <a:cs typeface="Roboto"/>
                <a:sym typeface="Roboto"/>
              </a:rPr>
              <a:t>Work Order</a:t>
            </a:r>
            <a:endParaRPr sz="2800" b="1">
              <a:latin typeface="Roboto"/>
              <a:ea typeface="Roboto"/>
              <a:cs typeface="Roboto"/>
              <a:sym typeface="Roboto"/>
            </a:endParaRPr>
          </a:p>
          <a:p>
            <a:pPr marL="0" lvl="0" indent="0" algn="ctr" rtl="0">
              <a:lnSpc>
                <a:spcPct val="115000"/>
              </a:lnSpc>
              <a:spcBef>
                <a:spcPts val="0"/>
              </a:spcBef>
              <a:spcAft>
                <a:spcPts val="0"/>
              </a:spcAft>
              <a:buNone/>
            </a:pPr>
            <a:r>
              <a:rPr lang="en" sz="2800" b="1">
                <a:latin typeface="Roboto"/>
                <a:ea typeface="Roboto"/>
                <a:cs typeface="Roboto"/>
                <a:sym typeface="Roboto"/>
              </a:rPr>
              <a:t>Flow</a:t>
            </a:r>
            <a:endParaRPr sz="2800" b="1">
              <a:latin typeface="Roboto"/>
              <a:ea typeface="Roboto"/>
              <a:cs typeface="Roboto"/>
              <a:sym typeface="Roboto"/>
            </a:endParaRPr>
          </a:p>
        </p:txBody>
      </p:sp>
      <p:sp>
        <p:nvSpPr>
          <p:cNvPr id="286" name="Google Shape;286;p31"/>
          <p:cNvSpPr/>
          <p:nvPr/>
        </p:nvSpPr>
        <p:spPr>
          <a:xfrm rot="1800047">
            <a:off x="3219843" y="1086434"/>
            <a:ext cx="2690936" cy="2690936"/>
          </a:xfrm>
          <a:prstGeom prst="blockArc">
            <a:avLst>
              <a:gd name="adj1" fmla="val 14545937"/>
              <a:gd name="adj2" fmla="val 19902139"/>
              <a:gd name="adj3" fmla="val 9115"/>
            </a:avLst>
          </a:prstGeom>
          <a:solidFill>
            <a:srgbClr val="085631"/>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1"/>
          <p:cNvSpPr/>
          <p:nvPr/>
        </p:nvSpPr>
        <p:spPr>
          <a:xfrm rot="9000757">
            <a:off x="3213964" y="1086020"/>
            <a:ext cx="2690226" cy="2690226"/>
          </a:xfrm>
          <a:prstGeom prst="blockArc">
            <a:avLst>
              <a:gd name="adj1" fmla="val 18041678"/>
              <a:gd name="adj2" fmla="val 1798478"/>
              <a:gd name="adj3" fmla="val 9595"/>
            </a:avLst>
          </a:prstGeom>
          <a:solidFill>
            <a:srgbClr val="085631"/>
          </a:solidFill>
          <a:ln>
            <a:noFill/>
          </a:ln>
          <a:effectLst>
            <a:outerShdw blurRad="71438" dist="9525"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1"/>
          <p:cNvSpPr/>
          <p:nvPr/>
        </p:nvSpPr>
        <p:spPr>
          <a:xfrm rot="-9000757" flipH="1">
            <a:off x="3221634" y="1086770"/>
            <a:ext cx="2690226" cy="2690226"/>
          </a:xfrm>
          <a:prstGeom prst="blockArc">
            <a:avLst>
              <a:gd name="adj1" fmla="val 17967225"/>
              <a:gd name="adj2" fmla="val 1529547"/>
              <a:gd name="adj3" fmla="val 9279"/>
            </a:avLst>
          </a:prstGeom>
          <a:solidFill>
            <a:srgbClr val="0E9453"/>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1"/>
          <p:cNvSpPr/>
          <p:nvPr/>
        </p:nvSpPr>
        <p:spPr>
          <a:xfrm rot="8100000">
            <a:off x="3166119" y="2257450"/>
            <a:ext cx="363170" cy="363170"/>
          </a:xfrm>
          <a:prstGeom prst="rtTriangle">
            <a:avLst/>
          </a:prstGeom>
          <a:solidFill>
            <a:srgbClr val="085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1"/>
          <p:cNvSpPr/>
          <p:nvPr/>
        </p:nvSpPr>
        <p:spPr>
          <a:xfrm rot="-2700000">
            <a:off x="5598628" y="2250288"/>
            <a:ext cx="363170" cy="363170"/>
          </a:xfrm>
          <a:prstGeom prst="rtTriangle">
            <a:avLst/>
          </a:prstGeom>
          <a:solidFill>
            <a:srgbClr val="085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1"/>
          <p:cNvSpPr/>
          <p:nvPr/>
        </p:nvSpPr>
        <p:spPr>
          <a:xfrm rot="2700000">
            <a:off x="4382023" y="3463061"/>
            <a:ext cx="363170" cy="363170"/>
          </a:xfrm>
          <a:prstGeom prst="rtTriangle">
            <a:avLst/>
          </a:prstGeom>
          <a:solidFill>
            <a:srgbClr val="0E94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1"/>
          <p:cNvSpPr/>
          <p:nvPr/>
        </p:nvSpPr>
        <p:spPr>
          <a:xfrm rot="-8100000">
            <a:off x="4382715" y="1027393"/>
            <a:ext cx="363170" cy="363170"/>
          </a:xfrm>
          <a:prstGeom prst="rtTriangle">
            <a:avLst/>
          </a:prstGeom>
          <a:solidFill>
            <a:srgbClr val="0E94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282000" y="1308025"/>
            <a:ext cx="8580000" cy="45969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6200" b="1"/>
              <a:t>We provide the foundation for student success.</a:t>
            </a:r>
            <a:endParaRPr sz="6200" b="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32"/>
          <p:cNvSpPr txBox="1"/>
          <p:nvPr/>
        </p:nvSpPr>
        <p:spPr>
          <a:xfrm>
            <a:off x="261150" y="153800"/>
            <a:ext cx="86217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100"/>
              <a:t>District Compliance Reports</a:t>
            </a:r>
            <a:endParaRPr sz="4100"/>
          </a:p>
        </p:txBody>
      </p:sp>
      <p:sp>
        <p:nvSpPr>
          <p:cNvPr id="298" name="Google Shape;298;p32"/>
          <p:cNvSpPr txBox="1"/>
          <p:nvPr/>
        </p:nvSpPr>
        <p:spPr>
          <a:xfrm>
            <a:off x="902950" y="854575"/>
            <a:ext cx="8029800" cy="4179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457200" lvl="0" indent="-342900" algn="l" rtl="0">
              <a:lnSpc>
                <a:spcPct val="115000"/>
              </a:lnSpc>
              <a:spcBef>
                <a:spcPts val="0"/>
              </a:spcBef>
              <a:spcAft>
                <a:spcPts val="0"/>
              </a:spcAft>
              <a:buClr>
                <a:schemeClr val="dk1"/>
              </a:buClr>
              <a:buSzPts val="1800"/>
              <a:buChar char="●"/>
            </a:pPr>
            <a:r>
              <a:rPr lang="en" sz="1800">
                <a:solidFill>
                  <a:schemeClr val="dk1"/>
                </a:solidFill>
              </a:rPr>
              <a:t>Site Inspections:</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en" sz="1800">
                <a:solidFill>
                  <a:schemeClr val="dk1"/>
                </a:solidFill>
              </a:rPr>
              <a:t>Fire safety Inspections- annual - Spring</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en" sz="1800">
                <a:solidFill>
                  <a:schemeClr val="dk1"/>
                </a:solidFill>
              </a:rPr>
              <a:t>Facility Inspections (FIT/Williams) - annual - due by October</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en" sz="1800">
                <a:solidFill>
                  <a:schemeClr val="dk1"/>
                </a:solidFill>
              </a:rPr>
              <a:t>Playground Equipment Inspection - annual (continual) - Due in July</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en" sz="1800">
                <a:solidFill>
                  <a:schemeClr val="dk1"/>
                </a:solidFill>
              </a:rPr>
              <a:t>Elevator Chair-Lift Inspection - annual - due July</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en" sz="1800">
                <a:solidFill>
                  <a:schemeClr val="dk1"/>
                </a:solidFill>
              </a:rPr>
              <a:t>Emergency Shut Off - School Sites - annual - due August</a:t>
            </a:r>
            <a:endParaRPr sz="1800">
              <a:solidFill>
                <a:schemeClr val="dk1"/>
              </a:solidFill>
            </a:endParaRPr>
          </a:p>
          <a:p>
            <a:pPr marL="0" lvl="0" indent="0" algn="l" rtl="0">
              <a:lnSpc>
                <a:spcPct val="115000"/>
              </a:lnSpc>
              <a:spcBef>
                <a:spcPts val="0"/>
              </a:spcBef>
              <a:spcAft>
                <a:spcPts val="0"/>
              </a:spcAft>
              <a:buNone/>
            </a:pP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 sz="1800">
                <a:solidFill>
                  <a:schemeClr val="dk1"/>
                </a:solidFill>
              </a:rPr>
              <a:t>Pesticide Use:</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en" sz="1800">
                <a:solidFill>
                  <a:schemeClr val="dk1"/>
                </a:solidFill>
              </a:rPr>
              <a:t>Integrated Pest Management Plan to website - annual - August</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en" sz="1800">
                <a:solidFill>
                  <a:schemeClr val="dk1"/>
                </a:solidFill>
              </a:rPr>
              <a:t>Notice to Staff &amp; Parents - annual - August</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en" sz="1800">
                <a:solidFill>
                  <a:schemeClr val="dk1"/>
                </a:solidFill>
              </a:rPr>
              <a:t>Pesticide Use Report - annual - January	</a:t>
            </a:r>
            <a:endParaRPr sz="1800">
              <a:solidFill>
                <a:schemeClr val="dk1"/>
              </a:solidFill>
            </a:endParaRPr>
          </a:p>
          <a:p>
            <a:pPr marL="0" lvl="0" indent="0" algn="l" rtl="0">
              <a:spcBef>
                <a:spcPts val="0"/>
              </a:spcBef>
              <a:spcAft>
                <a:spcPts val="0"/>
              </a:spcAft>
              <a:buNone/>
            </a:pPr>
            <a:endParaRPr sz="18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3"/>
          <p:cNvSpPr txBox="1"/>
          <p:nvPr/>
        </p:nvSpPr>
        <p:spPr>
          <a:xfrm>
            <a:off x="261150" y="153800"/>
            <a:ext cx="86217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100"/>
              <a:t>District Compliance Reports</a:t>
            </a:r>
            <a:endParaRPr sz="4100"/>
          </a:p>
        </p:txBody>
      </p:sp>
      <p:sp>
        <p:nvSpPr>
          <p:cNvPr id="304" name="Google Shape;304;p33"/>
          <p:cNvSpPr txBox="1"/>
          <p:nvPr/>
        </p:nvSpPr>
        <p:spPr>
          <a:xfrm>
            <a:off x="846475" y="1039975"/>
            <a:ext cx="7578300" cy="42237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1"/>
              </a:buClr>
              <a:buSzPts val="1800"/>
              <a:buChar char="●"/>
            </a:pPr>
            <a:r>
              <a:rPr lang="en" sz="1800">
                <a:solidFill>
                  <a:schemeClr val="dk1"/>
                </a:solidFill>
              </a:rPr>
              <a:t>Asbestos:</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en" sz="1800">
                <a:solidFill>
                  <a:schemeClr val="dk1"/>
                </a:solidFill>
              </a:rPr>
              <a:t>6 month surveillance &amp; plan update - December &amp; July</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en" sz="1800">
                <a:solidFill>
                  <a:schemeClr val="dk1"/>
                </a:solidFill>
              </a:rPr>
              <a:t>3 year reinspection and plan update - Scheduled for 7/21</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en" sz="1800">
                <a:solidFill>
                  <a:schemeClr val="dk1"/>
                </a:solidFill>
              </a:rPr>
              <a:t>Notice to parents &amp; building occupants - July</a:t>
            </a:r>
            <a:endParaRPr sz="1800">
              <a:solidFill>
                <a:schemeClr val="dk1"/>
              </a:solidFill>
            </a:endParaRPr>
          </a:p>
          <a:p>
            <a:pPr marL="914400" lvl="0" indent="0" algn="l" rtl="0">
              <a:lnSpc>
                <a:spcPct val="115000"/>
              </a:lnSpc>
              <a:spcBef>
                <a:spcPts val="0"/>
              </a:spcBef>
              <a:spcAft>
                <a:spcPts val="0"/>
              </a:spcAft>
              <a:buNone/>
            </a:pP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 sz="1800">
                <a:solidFill>
                  <a:schemeClr val="dk1"/>
                </a:solidFill>
              </a:rPr>
              <a:t>Facilities/Custodial Supplies/Safety:</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en" sz="1800">
                <a:solidFill>
                  <a:schemeClr val="dk1"/>
                </a:solidFill>
              </a:rPr>
              <a:t>Bloodborne Pathogens clean up and disposal - August</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en" sz="1800">
                <a:solidFill>
                  <a:schemeClr val="dk1"/>
                </a:solidFill>
              </a:rPr>
              <a:t>Supplies - Blood Borne Pathogens PPE Supplies - August</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en" sz="1800">
                <a:solidFill>
                  <a:schemeClr val="dk1"/>
                </a:solidFill>
              </a:rPr>
              <a:t>First Aid Kit Supplies - August</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en" sz="1800">
                <a:solidFill>
                  <a:schemeClr val="dk1"/>
                </a:solidFill>
              </a:rPr>
              <a:t>Forklift laboratory label and Operating rules posted - August</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en" sz="1800">
                <a:solidFill>
                  <a:schemeClr val="dk1"/>
                </a:solidFill>
              </a:rPr>
              <a:t>Hazardous Chemical Labeling - annual - August</a:t>
            </a:r>
            <a:endParaRPr sz="1800">
              <a:solidFill>
                <a:schemeClr val="dk1"/>
              </a:solidFill>
            </a:endParaRPr>
          </a:p>
          <a:p>
            <a:pPr marL="0" lvl="0" indent="0" algn="l" rtl="0">
              <a:lnSpc>
                <a:spcPct val="115000"/>
              </a:lnSpc>
              <a:spcBef>
                <a:spcPts val="0"/>
              </a:spcBef>
              <a:spcAft>
                <a:spcPts val="0"/>
              </a:spcAft>
              <a:buNone/>
            </a:pPr>
            <a:endParaRPr sz="1800">
              <a:solidFill>
                <a:schemeClr val="dk1"/>
              </a:solidFill>
            </a:endParaRPr>
          </a:p>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4"/>
          <p:cNvSpPr txBox="1"/>
          <p:nvPr/>
        </p:nvSpPr>
        <p:spPr>
          <a:xfrm>
            <a:off x="261150" y="153800"/>
            <a:ext cx="86217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100"/>
              <a:t>District Compliance Reports</a:t>
            </a:r>
            <a:endParaRPr sz="4100"/>
          </a:p>
        </p:txBody>
      </p:sp>
      <p:sp>
        <p:nvSpPr>
          <p:cNvPr id="310" name="Google Shape;310;p34"/>
          <p:cNvSpPr txBox="1"/>
          <p:nvPr/>
        </p:nvSpPr>
        <p:spPr>
          <a:xfrm>
            <a:off x="893400" y="871625"/>
            <a:ext cx="6926700" cy="2904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200">
              <a:solidFill>
                <a:schemeClr val="dk1"/>
              </a:solidFill>
            </a:endParaRPr>
          </a:p>
          <a:p>
            <a:pPr marL="0" lvl="0" indent="0" algn="l" rtl="0">
              <a:lnSpc>
                <a:spcPct val="115000"/>
              </a:lnSpc>
              <a:spcBef>
                <a:spcPts val="0"/>
              </a:spcBef>
              <a:spcAft>
                <a:spcPts val="0"/>
              </a:spcAft>
              <a:buNone/>
            </a:pP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 sz="1800">
                <a:solidFill>
                  <a:schemeClr val="dk1"/>
                </a:solidFill>
              </a:rPr>
              <a:t>Facilities/Custodial Supplies/Safety (continued):</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en" sz="1800">
                <a:solidFill>
                  <a:schemeClr val="dk1"/>
                </a:solidFill>
              </a:rPr>
              <a:t>Machine Guards - annual - August</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en" sz="1800">
                <a:solidFill>
                  <a:schemeClr val="dk1"/>
                </a:solidFill>
              </a:rPr>
              <a:t>Portable Ladder Inspection - annual - July</a:t>
            </a:r>
            <a:endParaRPr sz="1800">
              <a:solidFill>
                <a:schemeClr val="dk1"/>
              </a:solidFill>
            </a:endParaRPr>
          </a:p>
          <a:p>
            <a:pPr marL="914400" lvl="1" indent="-342900" algn="l" rtl="0">
              <a:lnSpc>
                <a:spcPct val="115000"/>
              </a:lnSpc>
              <a:spcBef>
                <a:spcPts val="0"/>
              </a:spcBef>
              <a:spcAft>
                <a:spcPts val="0"/>
              </a:spcAft>
              <a:buClr>
                <a:schemeClr val="dk1"/>
              </a:buClr>
              <a:buSzPts val="1800"/>
              <a:buChar char="○"/>
            </a:pPr>
            <a:r>
              <a:rPr lang="en" sz="1800">
                <a:solidFill>
                  <a:schemeClr val="dk1"/>
                </a:solidFill>
              </a:rPr>
              <a:t>SDS Posters &amp; Stickers - annual - July</a:t>
            </a:r>
            <a:endParaRPr sz="1800">
              <a:solidFill>
                <a:schemeClr val="dk1"/>
              </a:solidFill>
            </a:endParaRPr>
          </a:p>
          <a:p>
            <a:pPr marL="0" lvl="0" indent="0" algn="l" rtl="0">
              <a:lnSpc>
                <a:spcPct val="115000"/>
              </a:lnSpc>
              <a:spcBef>
                <a:spcPts val="0"/>
              </a:spcBef>
              <a:spcAft>
                <a:spcPts val="0"/>
              </a:spcAft>
              <a:buNone/>
            </a:pPr>
            <a:r>
              <a:rPr lang="en" sz="1800">
                <a:solidFill>
                  <a:schemeClr val="dk1"/>
                </a:solidFill>
              </a:rPr>
              <a:t>	</a:t>
            </a:r>
            <a:endParaRPr sz="1800">
              <a:solidFill>
                <a:schemeClr val="dk1"/>
              </a:solidFill>
            </a:endParaRPr>
          </a:p>
          <a:p>
            <a:pPr marL="0" lvl="0" indent="0" algn="l" rtl="0">
              <a:lnSpc>
                <a:spcPct val="115000"/>
              </a:lnSpc>
              <a:spcBef>
                <a:spcPts val="0"/>
              </a:spcBef>
              <a:spcAft>
                <a:spcPts val="0"/>
              </a:spcAft>
              <a:buNone/>
            </a:pPr>
            <a:endParaRPr sz="1800">
              <a:solidFill>
                <a:schemeClr val="dk1"/>
              </a:solidFill>
            </a:endParaRPr>
          </a:p>
          <a:p>
            <a:pPr marL="914400" lvl="0" indent="0" algn="l" rtl="0">
              <a:lnSpc>
                <a:spcPct val="115000"/>
              </a:lnSpc>
              <a:spcBef>
                <a:spcPts val="0"/>
              </a:spcBef>
              <a:spcAft>
                <a:spcPts val="0"/>
              </a:spcAft>
              <a:buNone/>
            </a:pPr>
            <a:endParaRPr sz="18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35"/>
          <p:cNvPicPr preferRelativeResize="0"/>
          <p:nvPr/>
        </p:nvPicPr>
        <p:blipFill>
          <a:blip r:embed="rId3">
            <a:alphaModFix/>
          </a:blip>
          <a:stretch>
            <a:fillRect/>
          </a:stretch>
        </p:blipFill>
        <p:spPr>
          <a:xfrm>
            <a:off x="7477200" y="102175"/>
            <a:ext cx="1666800" cy="2194325"/>
          </a:xfrm>
          <a:prstGeom prst="rect">
            <a:avLst/>
          </a:prstGeom>
          <a:noFill/>
          <a:ln>
            <a:noFill/>
          </a:ln>
        </p:spPr>
      </p:pic>
      <p:pic>
        <p:nvPicPr>
          <p:cNvPr id="316" name="Google Shape;316;p35"/>
          <p:cNvPicPr preferRelativeResize="0"/>
          <p:nvPr/>
        </p:nvPicPr>
        <p:blipFill>
          <a:blip r:embed="rId4">
            <a:alphaModFix/>
          </a:blip>
          <a:stretch>
            <a:fillRect/>
          </a:stretch>
        </p:blipFill>
        <p:spPr>
          <a:xfrm>
            <a:off x="45366" y="65175"/>
            <a:ext cx="1776425" cy="1456841"/>
          </a:xfrm>
          <a:prstGeom prst="rect">
            <a:avLst/>
          </a:prstGeom>
          <a:noFill/>
          <a:ln>
            <a:noFill/>
          </a:ln>
        </p:spPr>
      </p:pic>
      <p:pic>
        <p:nvPicPr>
          <p:cNvPr id="317" name="Google Shape;317;p35"/>
          <p:cNvPicPr preferRelativeResize="0"/>
          <p:nvPr/>
        </p:nvPicPr>
        <p:blipFill>
          <a:blip r:embed="rId5">
            <a:alphaModFix/>
          </a:blip>
          <a:stretch>
            <a:fillRect/>
          </a:stretch>
        </p:blipFill>
        <p:spPr>
          <a:xfrm>
            <a:off x="6976519" y="2406625"/>
            <a:ext cx="1978099" cy="2637450"/>
          </a:xfrm>
          <a:prstGeom prst="rect">
            <a:avLst/>
          </a:prstGeom>
          <a:noFill/>
          <a:ln>
            <a:noFill/>
          </a:ln>
        </p:spPr>
      </p:pic>
      <p:sp>
        <p:nvSpPr>
          <p:cNvPr id="318" name="Google Shape;318;p35"/>
          <p:cNvSpPr txBox="1">
            <a:spLocks noGrp="1"/>
          </p:cNvSpPr>
          <p:nvPr>
            <p:ph type="title"/>
          </p:nvPr>
        </p:nvSpPr>
        <p:spPr>
          <a:xfrm>
            <a:off x="623400" y="0"/>
            <a:ext cx="8520600" cy="1071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4100"/>
              <a:t>20/21 Projects Completed</a:t>
            </a:r>
            <a:endParaRPr sz="4100"/>
          </a:p>
        </p:txBody>
      </p:sp>
      <p:sp>
        <p:nvSpPr>
          <p:cNvPr id="319" name="Google Shape;319;p35"/>
          <p:cNvSpPr txBox="1">
            <a:spLocks noGrp="1"/>
          </p:cNvSpPr>
          <p:nvPr>
            <p:ph type="body" idx="1"/>
          </p:nvPr>
        </p:nvSpPr>
        <p:spPr>
          <a:xfrm>
            <a:off x="1940050" y="1168825"/>
            <a:ext cx="3270300" cy="20949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HVAC upgrades</a:t>
            </a:r>
            <a:endParaRPr/>
          </a:p>
          <a:p>
            <a:pPr marL="457200" lvl="0" indent="-342900" algn="l" rtl="0">
              <a:spcBef>
                <a:spcPts val="0"/>
              </a:spcBef>
              <a:spcAft>
                <a:spcPts val="0"/>
              </a:spcAft>
              <a:buSzPts val="1800"/>
              <a:buChar char="●"/>
            </a:pPr>
            <a:r>
              <a:rPr lang="en"/>
              <a:t>Lighting retrofit</a:t>
            </a:r>
            <a:endParaRPr/>
          </a:p>
          <a:p>
            <a:pPr marL="457200" lvl="0" indent="-342900" algn="l" rtl="0">
              <a:spcBef>
                <a:spcPts val="0"/>
              </a:spcBef>
              <a:spcAft>
                <a:spcPts val="0"/>
              </a:spcAft>
              <a:buSzPts val="1800"/>
              <a:buChar char="●"/>
            </a:pPr>
            <a:r>
              <a:rPr lang="en"/>
              <a:t>Sports field irrigation</a:t>
            </a:r>
            <a:endParaRPr/>
          </a:p>
          <a:p>
            <a:pPr marL="457200" lvl="0" indent="-342900" algn="l" rtl="0">
              <a:spcBef>
                <a:spcPts val="0"/>
              </a:spcBef>
              <a:spcAft>
                <a:spcPts val="0"/>
              </a:spcAft>
              <a:buSzPts val="1800"/>
              <a:buChar char="●"/>
            </a:pPr>
            <a:r>
              <a:rPr lang="en"/>
              <a:t>Blacktop improvements</a:t>
            </a:r>
            <a:endParaRPr/>
          </a:p>
          <a:p>
            <a:pPr marL="457200" lvl="0" indent="-342900" algn="l" rtl="0">
              <a:spcBef>
                <a:spcPts val="0"/>
              </a:spcBef>
              <a:spcAft>
                <a:spcPts val="0"/>
              </a:spcAft>
              <a:buSzPts val="1800"/>
              <a:buChar char="●"/>
            </a:pPr>
            <a:r>
              <a:rPr lang="en"/>
              <a:t>Playground structures</a:t>
            </a:r>
            <a:endParaRPr/>
          </a:p>
          <a:p>
            <a:pPr marL="457200" lvl="0" indent="-342900" algn="l" rtl="0">
              <a:spcBef>
                <a:spcPts val="0"/>
              </a:spcBef>
              <a:spcAft>
                <a:spcPts val="0"/>
              </a:spcAft>
              <a:buSzPts val="1800"/>
              <a:buChar char="●"/>
            </a:pPr>
            <a:r>
              <a:rPr lang="en"/>
              <a:t>Hazardous tree mitigation</a:t>
            </a:r>
            <a:endParaRPr/>
          </a:p>
        </p:txBody>
      </p:sp>
      <p:pic>
        <p:nvPicPr>
          <p:cNvPr id="320" name="Google Shape;320;p35"/>
          <p:cNvPicPr preferRelativeResize="0"/>
          <p:nvPr/>
        </p:nvPicPr>
        <p:blipFill>
          <a:blip r:embed="rId6">
            <a:alphaModFix/>
          </a:blip>
          <a:stretch>
            <a:fillRect/>
          </a:stretch>
        </p:blipFill>
        <p:spPr>
          <a:xfrm>
            <a:off x="112075" y="2675501"/>
            <a:ext cx="1776430" cy="2368573"/>
          </a:xfrm>
          <a:prstGeom prst="rect">
            <a:avLst/>
          </a:prstGeom>
          <a:noFill/>
          <a:ln>
            <a:noFill/>
          </a:ln>
        </p:spPr>
      </p:pic>
      <p:pic>
        <p:nvPicPr>
          <p:cNvPr id="321" name="Google Shape;321;p35"/>
          <p:cNvPicPr preferRelativeResize="0"/>
          <p:nvPr/>
        </p:nvPicPr>
        <p:blipFill>
          <a:blip r:embed="rId7">
            <a:alphaModFix/>
          </a:blip>
          <a:stretch>
            <a:fillRect/>
          </a:stretch>
        </p:blipFill>
        <p:spPr>
          <a:xfrm>
            <a:off x="2185175" y="3301300"/>
            <a:ext cx="2632049" cy="1742771"/>
          </a:xfrm>
          <a:prstGeom prst="rect">
            <a:avLst/>
          </a:prstGeom>
          <a:noFill/>
          <a:ln>
            <a:noFill/>
          </a:ln>
        </p:spPr>
      </p:pic>
      <p:pic>
        <p:nvPicPr>
          <p:cNvPr id="322" name="Google Shape;322;p35"/>
          <p:cNvPicPr preferRelativeResize="0"/>
          <p:nvPr/>
        </p:nvPicPr>
        <p:blipFill>
          <a:blip r:embed="rId8">
            <a:alphaModFix/>
          </a:blip>
          <a:stretch>
            <a:fillRect/>
          </a:stretch>
        </p:blipFill>
        <p:spPr>
          <a:xfrm>
            <a:off x="5111287" y="2949175"/>
            <a:ext cx="1571187" cy="20949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36"/>
          <p:cNvSpPr txBox="1">
            <a:spLocks noGrp="1"/>
          </p:cNvSpPr>
          <p:nvPr>
            <p:ph type="title"/>
          </p:nvPr>
        </p:nvSpPr>
        <p:spPr>
          <a:xfrm>
            <a:off x="623400" y="0"/>
            <a:ext cx="8520600" cy="1071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4100"/>
              <a:t>Summer / Spring break projects</a:t>
            </a:r>
            <a:endParaRPr sz="4100"/>
          </a:p>
        </p:txBody>
      </p:sp>
      <p:sp>
        <p:nvSpPr>
          <p:cNvPr id="328" name="Google Shape;328;p36"/>
          <p:cNvSpPr txBox="1">
            <a:spLocks noGrp="1"/>
          </p:cNvSpPr>
          <p:nvPr>
            <p:ph type="body" idx="1"/>
          </p:nvPr>
        </p:nvSpPr>
        <p:spPr>
          <a:xfrm>
            <a:off x="886800" y="1997725"/>
            <a:ext cx="7328400" cy="2094900"/>
          </a:xfrm>
          <a:prstGeom prst="rect">
            <a:avLst/>
          </a:prstGeom>
        </p:spPr>
        <p:txBody>
          <a:bodyPr spcFirstLastPara="1" wrap="square" lIns="91425" tIns="91425" rIns="91425" bIns="91425" anchor="t" anchorCtr="0">
            <a:normAutofit fontScale="92500"/>
          </a:bodyPr>
          <a:lstStyle/>
          <a:p>
            <a:pPr marL="457200" lvl="0" indent="-342900" algn="l" rtl="0">
              <a:spcBef>
                <a:spcPts val="0"/>
              </a:spcBef>
              <a:spcAft>
                <a:spcPts val="0"/>
              </a:spcAft>
              <a:buSzPts val="1800"/>
              <a:buChar char="●"/>
            </a:pPr>
            <a:r>
              <a:rPr lang="en"/>
              <a:t>Soil, seed and fertilize sports fields</a:t>
            </a:r>
            <a:endParaRPr/>
          </a:p>
          <a:p>
            <a:pPr marL="457200" lvl="0" indent="-342900" algn="l" rtl="0">
              <a:spcBef>
                <a:spcPts val="0"/>
              </a:spcBef>
              <a:spcAft>
                <a:spcPts val="0"/>
              </a:spcAft>
              <a:buSzPts val="1800"/>
              <a:buChar char="●"/>
            </a:pPr>
            <a:r>
              <a:rPr lang="en"/>
              <a:t>Reside damaged siding at EV Cain and Auburn Elementary</a:t>
            </a:r>
            <a:endParaRPr/>
          </a:p>
          <a:p>
            <a:pPr marL="457200" lvl="0" indent="-342900" algn="l" rtl="0">
              <a:spcBef>
                <a:spcPts val="0"/>
              </a:spcBef>
              <a:spcAft>
                <a:spcPts val="0"/>
              </a:spcAft>
              <a:buSzPts val="1800"/>
              <a:buChar char="●"/>
            </a:pPr>
            <a:r>
              <a:rPr lang="en"/>
              <a:t>Painting</a:t>
            </a:r>
            <a:endParaRPr/>
          </a:p>
          <a:p>
            <a:pPr marL="457200" lvl="0" indent="-342900" algn="l" rtl="0">
              <a:spcBef>
                <a:spcPts val="0"/>
              </a:spcBef>
              <a:spcAft>
                <a:spcPts val="0"/>
              </a:spcAft>
              <a:buSzPts val="1800"/>
              <a:buChar char="●"/>
            </a:pPr>
            <a:r>
              <a:rPr lang="en"/>
              <a:t>Seal and stripe blacktops and parking lots as funds allow</a:t>
            </a:r>
            <a:endParaRPr/>
          </a:p>
          <a:p>
            <a:pPr marL="457200" lvl="0" indent="-342900" algn="l" rtl="0">
              <a:spcBef>
                <a:spcPts val="0"/>
              </a:spcBef>
              <a:spcAft>
                <a:spcPts val="0"/>
              </a:spcAft>
              <a:buSzPts val="1800"/>
              <a:buChar char="●"/>
            </a:pPr>
            <a:r>
              <a:rPr lang="en"/>
              <a:t>Tree and brush removal</a:t>
            </a:r>
            <a:endParaRPr/>
          </a:p>
          <a:p>
            <a:pPr marL="457200" lvl="0" indent="-342900" algn="l" rtl="0">
              <a:spcBef>
                <a:spcPts val="0"/>
              </a:spcBef>
              <a:spcAft>
                <a:spcPts val="0"/>
              </a:spcAft>
              <a:buSzPts val="1800"/>
              <a:buChar char="●"/>
            </a:pPr>
            <a:r>
              <a:rPr lang="en"/>
              <a:t>Continue lighting retrofit</a:t>
            </a:r>
            <a:endParaRPr/>
          </a:p>
          <a:p>
            <a:pPr marL="457200" lvl="0" indent="-342900" algn="l" rtl="0">
              <a:spcBef>
                <a:spcPts val="0"/>
              </a:spcBef>
              <a:spcAft>
                <a:spcPts val="0"/>
              </a:spcAft>
              <a:buSzPts val="1800"/>
              <a:buChar char="●"/>
            </a:pPr>
            <a:r>
              <a:rPr lang="en"/>
              <a:t>Gutter Repairs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37"/>
          <p:cNvSpPr txBox="1">
            <a:spLocks noGrp="1"/>
          </p:cNvSpPr>
          <p:nvPr>
            <p:ph type="title"/>
          </p:nvPr>
        </p:nvSpPr>
        <p:spPr>
          <a:xfrm>
            <a:off x="265500" y="1209000"/>
            <a:ext cx="4045200" cy="14823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6700"/>
              <a:t>Future Projects</a:t>
            </a:r>
            <a:endParaRPr sz="6700"/>
          </a:p>
        </p:txBody>
      </p:sp>
      <p:sp>
        <p:nvSpPr>
          <p:cNvPr id="334" name="Google Shape;334;p37"/>
          <p:cNvSpPr txBox="1">
            <a:spLocks noGrp="1"/>
          </p:cNvSpPr>
          <p:nvPr>
            <p:ph type="body" idx="2"/>
          </p:nvPr>
        </p:nvSpPr>
        <p:spPr>
          <a:xfrm>
            <a:off x="4939475" y="717475"/>
            <a:ext cx="3837000" cy="4072800"/>
          </a:xfrm>
          <a:prstGeom prst="rect">
            <a:avLst/>
          </a:prstGeom>
        </p:spPr>
        <p:txBody>
          <a:bodyPr spcFirstLastPara="1" wrap="square" lIns="91425" tIns="91425" rIns="91425" bIns="91425" anchor="ctr" anchorCtr="0">
            <a:noAutofit/>
          </a:bodyPr>
          <a:lstStyle/>
          <a:p>
            <a:pPr marL="457200" lvl="0" indent="-419100" algn="ctr" rtl="0">
              <a:spcBef>
                <a:spcPts val="0"/>
              </a:spcBef>
              <a:spcAft>
                <a:spcPts val="0"/>
              </a:spcAft>
              <a:buClr>
                <a:srgbClr val="000000"/>
              </a:buClr>
              <a:buSzPts val="3000"/>
              <a:buChar char="●"/>
            </a:pPr>
            <a:r>
              <a:rPr lang="en" sz="3000" b="1">
                <a:solidFill>
                  <a:srgbClr val="000000"/>
                </a:solidFill>
              </a:rPr>
              <a:t>Roofing/gutter repairs</a:t>
            </a:r>
            <a:endParaRPr sz="3000" b="1">
              <a:solidFill>
                <a:srgbClr val="000000"/>
              </a:solidFill>
            </a:endParaRPr>
          </a:p>
          <a:p>
            <a:pPr marL="457200" lvl="0" indent="0" algn="l" rtl="0">
              <a:spcBef>
                <a:spcPts val="1200"/>
              </a:spcBef>
              <a:spcAft>
                <a:spcPts val="1200"/>
              </a:spcAft>
              <a:buNone/>
            </a:pPr>
            <a:endParaRPr sz="2000"/>
          </a:p>
        </p:txBody>
      </p:sp>
      <p:pic>
        <p:nvPicPr>
          <p:cNvPr id="335" name="Google Shape;335;p37"/>
          <p:cNvPicPr preferRelativeResize="0"/>
          <p:nvPr/>
        </p:nvPicPr>
        <p:blipFill>
          <a:blip r:embed="rId3">
            <a:alphaModFix/>
          </a:blip>
          <a:stretch>
            <a:fillRect/>
          </a:stretch>
        </p:blipFill>
        <p:spPr>
          <a:xfrm>
            <a:off x="2517050" y="2659050"/>
            <a:ext cx="1660800" cy="2214400"/>
          </a:xfrm>
          <a:prstGeom prst="rect">
            <a:avLst/>
          </a:prstGeom>
          <a:noFill/>
          <a:ln>
            <a:noFill/>
          </a:ln>
        </p:spPr>
      </p:pic>
      <p:pic>
        <p:nvPicPr>
          <p:cNvPr id="336" name="Google Shape;336;p37"/>
          <p:cNvPicPr preferRelativeResize="0"/>
          <p:nvPr/>
        </p:nvPicPr>
        <p:blipFill>
          <a:blip r:embed="rId4">
            <a:alphaModFix/>
          </a:blip>
          <a:stretch>
            <a:fillRect/>
          </a:stretch>
        </p:blipFill>
        <p:spPr>
          <a:xfrm>
            <a:off x="361693" y="2691300"/>
            <a:ext cx="1660800" cy="22144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8"/>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6700"/>
              <a:t>Future Projects</a:t>
            </a:r>
            <a:endParaRPr sz="6700"/>
          </a:p>
        </p:txBody>
      </p:sp>
      <p:sp>
        <p:nvSpPr>
          <p:cNvPr id="342" name="Google Shape;342;p38"/>
          <p:cNvSpPr txBox="1">
            <a:spLocks noGrp="1"/>
          </p:cNvSpPr>
          <p:nvPr>
            <p:ph type="body" idx="2"/>
          </p:nvPr>
        </p:nvSpPr>
        <p:spPr>
          <a:xfrm>
            <a:off x="4947575" y="459525"/>
            <a:ext cx="3837000" cy="4072800"/>
          </a:xfrm>
          <a:prstGeom prst="rect">
            <a:avLst/>
          </a:prstGeom>
        </p:spPr>
        <p:txBody>
          <a:bodyPr spcFirstLastPara="1" wrap="square" lIns="91425" tIns="91425" rIns="91425" bIns="91425" anchor="ctr" anchorCtr="0">
            <a:noAutofit/>
          </a:bodyPr>
          <a:lstStyle/>
          <a:p>
            <a:pPr marL="457200" lvl="0" indent="-419100" algn="l" rtl="0">
              <a:spcBef>
                <a:spcPts val="0"/>
              </a:spcBef>
              <a:spcAft>
                <a:spcPts val="0"/>
              </a:spcAft>
              <a:buClr>
                <a:srgbClr val="000000"/>
              </a:buClr>
              <a:buSzPts val="3000"/>
              <a:buChar char="●"/>
            </a:pPr>
            <a:r>
              <a:rPr lang="en" sz="3000" b="1">
                <a:solidFill>
                  <a:srgbClr val="000000"/>
                </a:solidFill>
              </a:rPr>
              <a:t>Flooring repairs</a:t>
            </a:r>
            <a:endParaRPr sz="3000" b="1">
              <a:solidFill>
                <a:srgbClr val="000000"/>
              </a:solidFill>
            </a:endParaRPr>
          </a:p>
          <a:p>
            <a:pPr marL="457200" lvl="0" indent="0" algn="l" rtl="0">
              <a:spcBef>
                <a:spcPts val="1200"/>
              </a:spcBef>
              <a:spcAft>
                <a:spcPts val="1200"/>
              </a:spcAft>
              <a:buNone/>
            </a:pPr>
            <a:endParaRPr sz="2000"/>
          </a:p>
        </p:txBody>
      </p:sp>
      <p:pic>
        <p:nvPicPr>
          <p:cNvPr id="343" name="Google Shape;343;p38"/>
          <p:cNvPicPr preferRelativeResize="0"/>
          <p:nvPr/>
        </p:nvPicPr>
        <p:blipFill>
          <a:blip r:embed="rId3">
            <a:alphaModFix/>
          </a:blip>
          <a:stretch>
            <a:fillRect/>
          </a:stretch>
        </p:blipFill>
        <p:spPr>
          <a:xfrm>
            <a:off x="2595518" y="2760250"/>
            <a:ext cx="1570607" cy="2223325"/>
          </a:xfrm>
          <a:prstGeom prst="rect">
            <a:avLst/>
          </a:prstGeom>
          <a:noFill/>
          <a:ln>
            <a:noFill/>
          </a:ln>
        </p:spPr>
      </p:pic>
      <p:pic>
        <p:nvPicPr>
          <p:cNvPr id="344" name="Google Shape;344;p38"/>
          <p:cNvPicPr preferRelativeResize="0"/>
          <p:nvPr/>
        </p:nvPicPr>
        <p:blipFill>
          <a:blip r:embed="rId4">
            <a:alphaModFix/>
          </a:blip>
          <a:stretch>
            <a:fillRect/>
          </a:stretch>
        </p:blipFill>
        <p:spPr>
          <a:xfrm>
            <a:off x="355593" y="2760242"/>
            <a:ext cx="1667500" cy="222333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3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6700"/>
              <a:t>Future Projects</a:t>
            </a:r>
            <a:endParaRPr sz="6700"/>
          </a:p>
        </p:txBody>
      </p:sp>
      <p:sp>
        <p:nvSpPr>
          <p:cNvPr id="350" name="Google Shape;350;p39"/>
          <p:cNvSpPr txBox="1">
            <a:spLocks noGrp="1"/>
          </p:cNvSpPr>
          <p:nvPr>
            <p:ph type="body" idx="2"/>
          </p:nvPr>
        </p:nvSpPr>
        <p:spPr>
          <a:xfrm>
            <a:off x="4947575" y="185400"/>
            <a:ext cx="3837000" cy="4072800"/>
          </a:xfrm>
          <a:prstGeom prst="rect">
            <a:avLst/>
          </a:prstGeom>
        </p:spPr>
        <p:txBody>
          <a:bodyPr spcFirstLastPara="1" wrap="square" lIns="91425" tIns="91425" rIns="91425" bIns="91425" anchor="ctr" anchorCtr="0">
            <a:noAutofit/>
          </a:bodyPr>
          <a:lstStyle/>
          <a:p>
            <a:pPr marL="457200" lvl="0" indent="-419100" algn="l" rtl="0">
              <a:spcBef>
                <a:spcPts val="0"/>
              </a:spcBef>
              <a:spcAft>
                <a:spcPts val="0"/>
              </a:spcAft>
              <a:buClr>
                <a:srgbClr val="000000"/>
              </a:buClr>
              <a:buSzPts val="3000"/>
              <a:buChar char="●"/>
            </a:pPr>
            <a:r>
              <a:rPr lang="en" sz="3000" b="1">
                <a:solidFill>
                  <a:srgbClr val="000000"/>
                </a:solidFill>
              </a:rPr>
              <a:t>Exterior painting</a:t>
            </a:r>
            <a:endParaRPr sz="3000" b="1">
              <a:solidFill>
                <a:srgbClr val="000000"/>
              </a:solidFill>
            </a:endParaRPr>
          </a:p>
        </p:txBody>
      </p:sp>
      <p:pic>
        <p:nvPicPr>
          <p:cNvPr id="351" name="Google Shape;351;p39"/>
          <p:cNvPicPr preferRelativeResize="0"/>
          <p:nvPr/>
        </p:nvPicPr>
        <p:blipFill>
          <a:blip r:embed="rId3">
            <a:alphaModFix/>
          </a:blip>
          <a:stretch>
            <a:fillRect/>
          </a:stretch>
        </p:blipFill>
        <p:spPr>
          <a:xfrm>
            <a:off x="145075" y="2715475"/>
            <a:ext cx="1942950" cy="2315152"/>
          </a:xfrm>
          <a:prstGeom prst="rect">
            <a:avLst/>
          </a:prstGeom>
          <a:noFill/>
          <a:ln>
            <a:noFill/>
          </a:ln>
        </p:spPr>
      </p:pic>
      <p:pic>
        <p:nvPicPr>
          <p:cNvPr id="352" name="Google Shape;352;p39"/>
          <p:cNvPicPr preferRelativeResize="0"/>
          <p:nvPr/>
        </p:nvPicPr>
        <p:blipFill>
          <a:blip r:embed="rId4">
            <a:alphaModFix/>
          </a:blip>
          <a:stretch>
            <a:fillRect/>
          </a:stretch>
        </p:blipFill>
        <p:spPr>
          <a:xfrm>
            <a:off x="2241225" y="2571750"/>
            <a:ext cx="2207475" cy="245887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40"/>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6700"/>
              <a:t>Future Projects</a:t>
            </a:r>
            <a:endParaRPr sz="6700"/>
          </a:p>
        </p:txBody>
      </p:sp>
      <p:sp>
        <p:nvSpPr>
          <p:cNvPr id="358" name="Google Shape;358;p40"/>
          <p:cNvSpPr txBox="1">
            <a:spLocks noGrp="1"/>
          </p:cNvSpPr>
          <p:nvPr>
            <p:ph type="body" idx="2"/>
          </p:nvPr>
        </p:nvSpPr>
        <p:spPr>
          <a:xfrm>
            <a:off x="4737950" y="427250"/>
            <a:ext cx="4204500" cy="4072800"/>
          </a:xfrm>
          <a:prstGeom prst="rect">
            <a:avLst/>
          </a:prstGeom>
        </p:spPr>
        <p:txBody>
          <a:bodyPr spcFirstLastPara="1" wrap="square" lIns="91425" tIns="91425" rIns="91425" bIns="91425" anchor="ctr" anchorCtr="0">
            <a:noAutofit/>
          </a:bodyPr>
          <a:lstStyle/>
          <a:p>
            <a:pPr marL="457200" lvl="0" indent="-419100" algn="l" rtl="0">
              <a:spcBef>
                <a:spcPts val="0"/>
              </a:spcBef>
              <a:spcAft>
                <a:spcPts val="0"/>
              </a:spcAft>
              <a:buClr>
                <a:srgbClr val="000000"/>
              </a:buClr>
              <a:buSzPts val="3000"/>
              <a:buChar char="●"/>
            </a:pPr>
            <a:r>
              <a:rPr lang="en" sz="3000" b="1">
                <a:solidFill>
                  <a:srgbClr val="000000"/>
                </a:solidFill>
              </a:rPr>
              <a:t>Portable classroom siding replacement</a:t>
            </a:r>
            <a:endParaRPr sz="3000" b="1">
              <a:solidFill>
                <a:srgbClr val="000000"/>
              </a:solidFill>
            </a:endParaRPr>
          </a:p>
        </p:txBody>
      </p:sp>
      <p:pic>
        <p:nvPicPr>
          <p:cNvPr id="359" name="Google Shape;359;p40"/>
          <p:cNvPicPr preferRelativeResize="0"/>
          <p:nvPr/>
        </p:nvPicPr>
        <p:blipFill>
          <a:blip r:embed="rId3">
            <a:alphaModFix/>
          </a:blip>
          <a:stretch>
            <a:fillRect/>
          </a:stretch>
        </p:blipFill>
        <p:spPr>
          <a:xfrm>
            <a:off x="2264875" y="2739625"/>
            <a:ext cx="2202473" cy="2318200"/>
          </a:xfrm>
          <a:prstGeom prst="rect">
            <a:avLst/>
          </a:prstGeom>
          <a:noFill/>
          <a:ln>
            <a:noFill/>
          </a:ln>
        </p:spPr>
      </p:pic>
      <p:pic>
        <p:nvPicPr>
          <p:cNvPr id="360" name="Google Shape;360;p40"/>
          <p:cNvPicPr preferRelativeResize="0"/>
          <p:nvPr/>
        </p:nvPicPr>
        <p:blipFill>
          <a:blip r:embed="rId4">
            <a:alphaModFix/>
          </a:blip>
          <a:stretch>
            <a:fillRect/>
          </a:stretch>
        </p:blipFill>
        <p:spPr>
          <a:xfrm>
            <a:off x="96600" y="2715475"/>
            <a:ext cx="2044523" cy="23182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4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6700"/>
              <a:t>Future Projects</a:t>
            </a:r>
            <a:endParaRPr sz="6700"/>
          </a:p>
        </p:txBody>
      </p:sp>
      <p:sp>
        <p:nvSpPr>
          <p:cNvPr id="366" name="Google Shape;366;p41"/>
          <p:cNvSpPr txBox="1">
            <a:spLocks noGrp="1"/>
          </p:cNvSpPr>
          <p:nvPr>
            <p:ph type="body" idx="2"/>
          </p:nvPr>
        </p:nvSpPr>
        <p:spPr>
          <a:xfrm>
            <a:off x="4931450" y="451450"/>
            <a:ext cx="3837000" cy="4072800"/>
          </a:xfrm>
          <a:prstGeom prst="rect">
            <a:avLst/>
          </a:prstGeom>
        </p:spPr>
        <p:txBody>
          <a:bodyPr spcFirstLastPara="1" wrap="square" lIns="91425" tIns="91425" rIns="91425" bIns="91425" anchor="ctr" anchorCtr="0">
            <a:noAutofit/>
          </a:bodyPr>
          <a:lstStyle/>
          <a:p>
            <a:pPr marL="457200" lvl="0" indent="-419100" algn="l" rtl="0">
              <a:spcBef>
                <a:spcPts val="0"/>
              </a:spcBef>
              <a:spcAft>
                <a:spcPts val="0"/>
              </a:spcAft>
              <a:buClr>
                <a:srgbClr val="000000"/>
              </a:buClr>
              <a:buSzPts val="3000"/>
              <a:buChar char="●"/>
            </a:pPr>
            <a:r>
              <a:rPr lang="en" sz="3000" b="1">
                <a:solidFill>
                  <a:srgbClr val="000000"/>
                </a:solidFill>
              </a:rPr>
              <a:t>Erosion control</a:t>
            </a:r>
            <a:endParaRPr sz="3000" b="1">
              <a:solidFill>
                <a:srgbClr val="000000"/>
              </a:solidFill>
            </a:endParaRPr>
          </a:p>
          <a:p>
            <a:pPr marL="457200" lvl="0" indent="0" algn="l" rtl="0">
              <a:spcBef>
                <a:spcPts val="1200"/>
              </a:spcBef>
              <a:spcAft>
                <a:spcPts val="1200"/>
              </a:spcAft>
              <a:buNone/>
            </a:pPr>
            <a:endParaRPr sz="2000"/>
          </a:p>
        </p:txBody>
      </p:sp>
      <p:pic>
        <p:nvPicPr>
          <p:cNvPr id="367" name="Google Shape;367;p41"/>
          <p:cNvPicPr preferRelativeResize="0"/>
          <p:nvPr/>
        </p:nvPicPr>
        <p:blipFill>
          <a:blip r:embed="rId3">
            <a:alphaModFix/>
          </a:blip>
          <a:stretch>
            <a:fillRect/>
          </a:stretch>
        </p:blipFill>
        <p:spPr>
          <a:xfrm>
            <a:off x="1192013" y="2715475"/>
            <a:ext cx="2192175" cy="2209300"/>
          </a:xfrm>
          <a:prstGeom prst="rect">
            <a:avLst/>
          </a:prstGeom>
          <a:noFill/>
          <a:ln>
            <a:noFill/>
          </a:ln>
        </p:spPr>
      </p:pic>
      <p:pic>
        <p:nvPicPr>
          <p:cNvPr id="368" name="Google Shape;368;p41"/>
          <p:cNvPicPr preferRelativeResize="0"/>
          <p:nvPr/>
        </p:nvPicPr>
        <p:blipFill>
          <a:blip r:embed="rId4">
            <a:alphaModFix/>
          </a:blip>
          <a:stretch>
            <a:fillRect/>
          </a:stretch>
        </p:blipFill>
        <p:spPr>
          <a:xfrm>
            <a:off x="6033675" y="2731763"/>
            <a:ext cx="1632549" cy="21767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51AB2A"/>
            </a:gs>
            <a:gs pos="100000">
              <a:srgbClr val="203E13"/>
            </a:gs>
          </a:gsLst>
          <a:lin ang="5400012" scaled="0"/>
        </a:gradFill>
        <a:effectLst/>
      </p:bgPr>
    </p:bg>
    <p:spTree>
      <p:nvGrpSpPr>
        <p:cNvPr id="1" name="Shape 64"/>
        <p:cNvGrpSpPr/>
        <p:nvPr/>
      </p:nvGrpSpPr>
      <p:grpSpPr>
        <a:xfrm>
          <a:off x="0" y="0"/>
          <a:ext cx="0" cy="0"/>
          <a:chOff x="0" y="0"/>
          <a:chExt cx="0" cy="0"/>
        </a:xfrm>
      </p:grpSpPr>
      <p:sp>
        <p:nvSpPr>
          <p:cNvPr id="65" name="Google Shape;65;p15"/>
          <p:cNvSpPr txBox="1"/>
          <p:nvPr/>
        </p:nvSpPr>
        <p:spPr>
          <a:xfrm>
            <a:off x="2402425" y="370825"/>
            <a:ext cx="52806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100" b="1">
                <a:solidFill>
                  <a:srgbClr val="FFFFFF"/>
                </a:solidFill>
                <a:latin typeface="Roboto"/>
                <a:ea typeface="Roboto"/>
                <a:cs typeface="Roboto"/>
                <a:sym typeface="Roboto"/>
              </a:rPr>
              <a:t>Alta Vista Charter</a:t>
            </a:r>
            <a:endParaRPr sz="4100" b="1">
              <a:solidFill>
                <a:srgbClr val="FFFFFF"/>
              </a:solidFill>
              <a:latin typeface="Roboto"/>
              <a:ea typeface="Roboto"/>
              <a:cs typeface="Roboto"/>
              <a:sym typeface="Roboto"/>
            </a:endParaRPr>
          </a:p>
        </p:txBody>
      </p:sp>
      <p:sp>
        <p:nvSpPr>
          <p:cNvPr id="66" name="Google Shape;66;p15"/>
          <p:cNvSpPr txBox="1"/>
          <p:nvPr/>
        </p:nvSpPr>
        <p:spPr>
          <a:xfrm>
            <a:off x="2874075" y="790075"/>
            <a:ext cx="5897400" cy="201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100" b="1">
              <a:solidFill>
                <a:schemeClr val="dk1"/>
              </a:solidFill>
              <a:latin typeface="Roboto"/>
              <a:ea typeface="Roboto"/>
              <a:cs typeface="Roboto"/>
              <a:sym typeface="Roboto"/>
            </a:endParaRPr>
          </a:p>
          <a:p>
            <a:pPr marL="457200" lvl="0" indent="-361950" algn="l" rtl="0">
              <a:spcBef>
                <a:spcPts val="0"/>
              </a:spcBef>
              <a:spcAft>
                <a:spcPts val="0"/>
              </a:spcAft>
              <a:buClr>
                <a:srgbClr val="FFFFFF"/>
              </a:buClr>
              <a:buSzPts val="2100"/>
              <a:buFont typeface="Roboto"/>
              <a:buChar char="●"/>
            </a:pPr>
            <a:r>
              <a:rPr lang="en" sz="2100" b="1">
                <a:solidFill>
                  <a:schemeClr val="lt1"/>
                </a:solidFill>
                <a:latin typeface="Roboto"/>
                <a:ea typeface="Roboto"/>
                <a:cs typeface="Roboto"/>
                <a:sym typeface="Roboto"/>
              </a:rPr>
              <a:t>19/20 enrollment = 157  </a:t>
            </a:r>
            <a:endParaRPr sz="2100" b="1">
              <a:solidFill>
                <a:schemeClr val="lt1"/>
              </a:solidFill>
              <a:latin typeface="Roboto"/>
              <a:ea typeface="Roboto"/>
              <a:cs typeface="Roboto"/>
              <a:sym typeface="Roboto"/>
            </a:endParaRPr>
          </a:p>
          <a:p>
            <a:pPr marL="457200" lvl="0" indent="0" algn="l" rtl="0">
              <a:spcBef>
                <a:spcPts val="0"/>
              </a:spcBef>
              <a:spcAft>
                <a:spcPts val="0"/>
              </a:spcAft>
              <a:buNone/>
            </a:pPr>
            <a:r>
              <a:rPr lang="en" sz="2100" b="1">
                <a:solidFill>
                  <a:schemeClr val="lt1"/>
                </a:solidFill>
                <a:latin typeface="Roboto"/>
                <a:ea typeface="Roboto"/>
                <a:cs typeface="Roboto"/>
                <a:sym typeface="Roboto"/>
              </a:rPr>
              <a:t>+  58 preschool</a:t>
            </a:r>
            <a:endParaRPr sz="2100" b="1">
              <a:solidFill>
                <a:srgbClr val="FFFFFF"/>
              </a:solidFill>
              <a:latin typeface="Roboto"/>
              <a:ea typeface="Roboto"/>
              <a:cs typeface="Roboto"/>
              <a:sym typeface="Roboto"/>
            </a:endParaRPr>
          </a:p>
          <a:p>
            <a:pPr marL="457200" lvl="0" indent="-361950" algn="l" rtl="0">
              <a:spcBef>
                <a:spcPts val="0"/>
              </a:spcBef>
              <a:spcAft>
                <a:spcPts val="0"/>
              </a:spcAft>
              <a:buClr>
                <a:srgbClr val="FFFFFF"/>
              </a:buClr>
              <a:buSzPts val="2100"/>
              <a:buFont typeface="Roboto"/>
              <a:buChar char="●"/>
            </a:pPr>
            <a:r>
              <a:rPr lang="en" sz="2100" b="1">
                <a:solidFill>
                  <a:srgbClr val="FFFFFF"/>
                </a:solidFill>
                <a:latin typeface="Roboto"/>
                <a:ea typeface="Roboto"/>
                <a:cs typeface="Roboto"/>
                <a:sym typeface="Roboto"/>
              </a:rPr>
              <a:t> Built in 1936 </a:t>
            </a:r>
            <a:endParaRPr sz="2100" b="1">
              <a:solidFill>
                <a:srgbClr val="FFFFFF"/>
              </a:solidFill>
              <a:latin typeface="Roboto"/>
              <a:ea typeface="Roboto"/>
              <a:cs typeface="Roboto"/>
              <a:sym typeface="Roboto"/>
            </a:endParaRPr>
          </a:p>
          <a:p>
            <a:pPr marL="457200" lvl="0" indent="-361950" algn="l" rtl="0">
              <a:spcBef>
                <a:spcPts val="0"/>
              </a:spcBef>
              <a:spcAft>
                <a:spcPts val="0"/>
              </a:spcAft>
              <a:buClr>
                <a:srgbClr val="FFFFFF"/>
              </a:buClr>
              <a:buSzPts val="2100"/>
              <a:buFont typeface="Roboto"/>
              <a:buChar char="●"/>
            </a:pPr>
            <a:r>
              <a:rPr lang="en" sz="2100" b="1">
                <a:solidFill>
                  <a:srgbClr val="FFFFFF"/>
                </a:solidFill>
                <a:latin typeface="Roboto"/>
                <a:ea typeface="Roboto"/>
                <a:cs typeface="Roboto"/>
                <a:sym typeface="Roboto"/>
              </a:rPr>
              <a:t> 3.64 acres</a:t>
            </a:r>
            <a:endParaRPr sz="2100" b="1">
              <a:solidFill>
                <a:srgbClr val="FFFFFF"/>
              </a:solidFill>
              <a:latin typeface="Roboto"/>
              <a:ea typeface="Roboto"/>
              <a:cs typeface="Roboto"/>
              <a:sym typeface="Roboto"/>
            </a:endParaRPr>
          </a:p>
          <a:p>
            <a:pPr marL="0" lvl="0" indent="0" algn="ctr" rtl="0">
              <a:spcBef>
                <a:spcPts val="0"/>
              </a:spcBef>
              <a:spcAft>
                <a:spcPts val="0"/>
              </a:spcAft>
              <a:buNone/>
            </a:pPr>
            <a:endParaRPr>
              <a:solidFill>
                <a:srgbClr val="FFFFFF"/>
              </a:solidFill>
              <a:latin typeface="Roboto"/>
              <a:ea typeface="Roboto"/>
              <a:cs typeface="Roboto"/>
              <a:sym typeface="Roboto"/>
            </a:endParaRPr>
          </a:p>
        </p:txBody>
      </p:sp>
      <p:sp>
        <p:nvSpPr>
          <p:cNvPr id="67" name="Google Shape;67;p15"/>
          <p:cNvSpPr txBox="1"/>
          <p:nvPr/>
        </p:nvSpPr>
        <p:spPr>
          <a:xfrm>
            <a:off x="427275" y="2233150"/>
            <a:ext cx="1548000" cy="241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68" name="Google Shape;68;p15"/>
          <p:cNvPicPr preferRelativeResize="0"/>
          <p:nvPr/>
        </p:nvPicPr>
        <p:blipFill>
          <a:blip r:embed="rId3">
            <a:alphaModFix/>
          </a:blip>
          <a:stretch>
            <a:fillRect/>
          </a:stretch>
        </p:blipFill>
        <p:spPr>
          <a:xfrm>
            <a:off x="571725" y="270425"/>
            <a:ext cx="1695450" cy="1695450"/>
          </a:xfrm>
          <a:prstGeom prst="rect">
            <a:avLst/>
          </a:prstGeom>
          <a:noFill/>
          <a:ln>
            <a:noFill/>
          </a:ln>
        </p:spPr>
      </p:pic>
      <p:pic>
        <p:nvPicPr>
          <p:cNvPr id="69" name="Google Shape;69;p15"/>
          <p:cNvPicPr preferRelativeResize="0"/>
          <p:nvPr/>
        </p:nvPicPr>
        <p:blipFill>
          <a:blip r:embed="rId4">
            <a:alphaModFix/>
          </a:blip>
          <a:stretch>
            <a:fillRect/>
          </a:stretch>
        </p:blipFill>
        <p:spPr>
          <a:xfrm>
            <a:off x="5576125" y="2599712"/>
            <a:ext cx="3268520" cy="2355427"/>
          </a:xfrm>
          <a:prstGeom prst="rect">
            <a:avLst/>
          </a:prstGeom>
          <a:noFill/>
          <a:ln>
            <a:noFill/>
          </a:ln>
        </p:spPr>
      </p:pic>
      <p:pic>
        <p:nvPicPr>
          <p:cNvPr id="70" name="Google Shape;70;p15"/>
          <p:cNvPicPr preferRelativeResize="0"/>
          <p:nvPr/>
        </p:nvPicPr>
        <p:blipFill>
          <a:blip r:embed="rId5">
            <a:alphaModFix/>
          </a:blip>
          <a:stretch>
            <a:fillRect/>
          </a:stretch>
        </p:blipFill>
        <p:spPr>
          <a:xfrm>
            <a:off x="427275" y="2599700"/>
            <a:ext cx="3140570" cy="2355427"/>
          </a:xfrm>
          <a:prstGeom prst="rect">
            <a:avLst/>
          </a:prstGeom>
          <a:noFill/>
          <a:ln>
            <a:noFill/>
          </a:ln>
        </p:spPr>
      </p:pic>
      <p:pic>
        <p:nvPicPr>
          <p:cNvPr id="71" name="Google Shape;71;p15"/>
          <p:cNvPicPr preferRelativeResize="0"/>
          <p:nvPr/>
        </p:nvPicPr>
        <p:blipFill>
          <a:blip r:embed="rId6">
            <a:alphaModFix/>
          </a:blip>
          <a:stretch>
            <a:fillRect/>
          </a:stretch>
        </p:blipFill>
        <p:spPr>
          <a:xfrm>
            <a:off x="3706032" y="2586788"/>
            <a:ext cx="1731925" cy="2381250"/>
          </a:xfrm>
          <a:prstGeom prst="rect">
            <a:avLst/>
          </a:prstGeom>
          <a:noFill/>
          <a:ln>
            <a:noFill/>
          </a:ln>
        </p:spPr>
      </p:pic>
      <p:pic>
        <p:nvPicPr>
          <p:cNvPr id="72" name="Google Shape;72;p15"/>
          <p:cNvPicPr preferRelativeResize="0"/>
          <p:nvPr/>
        </p:nvPicPr>
        <p:blipFill>
          <a:blip r:embed="rId7">
            <a:alphaModFix/>
          </a:blip>
          <a:stretch>
            <a:fillRect/>
          </a:stretch>
        </p:blipFill>
        <p:spPr>
          <a:xfrm>
            <a:off x="6715575" y="1023175"/>
            <a:ext cx="2129075" cy="1514350"/>
          </a:xfrm>
          <a:prstGeom prst="rect">
            <a:avLst/>
          </a:prstGeom>
          <a:noFill/>
          <a:ln>
            <a:noFill/>
          </a:ln>
        </p:spPr>
      </p:pic>
      <p:pic>
        <p:nvPicPr>
          <p:cNvPr id="73" name="Google Shape;73;p15"/>
          <p:cNvPicPr preferRelativeResize="0"/>
          <p:nvPr/>
        </p:nvPicPr>
        <p:blipFill>
          <a:blip r:embed="rId7">
            <a:alphaModFix/>
          </a:blip>
          <a:stretch>
            <a:fillRect/>
          </a:stretch>
        </p:blipFill>
        <p:spPr>
          <a:xfrm>
            <a:off x="298300" y="72575"/>
            <a:ext cx="8635500" cy="4949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additive="base">
                                        <p:cTn id="7" dur="1000"/>
                                        <p:tgtEl>
                                          <p:spTgt spid="7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42"/>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6700"/>
              <a:t>Future Projects</a:t>
            </a:r>
            <a:endParaRPr sz="6700"/>
          </a:p>
        </p:txBody>
      </p:sp>
      <p:sp>
        <p:nvSpPr>
          <p:cNvPr id="374" name="Google Shape;374;p42"/>
          <p:cNvSpPr txBox="1">
            <a:spLocks noGrp="1"/>
          </p:cNvSpPr>
          <p:nvPr>
            <p:ph type="body" idx="2"/>
          </p:nvPr>
        </p:nvSpPr>
        <p:spPr>
          <a:xfrm>
            <a:off x="4947575" y="40300"/>
            <a:ext cx="3837000" cy="4072800"/>
          </a:xfrm>
          <a:prstGeom prst="rect">
            <a:avLst/>
          </a:prstGeom>
        </p:spPr>
        <p:txBody>
          <a:bodyPr spcFirstLastPara="1" wrap="square" lIns="91425" tIns="91425" rIns="91425" bIns="91425" anchor="ctr" anchorCtr="0">
            <a:noAutofit/>
          </a:bodyPr>
          <a:lstStyle/>
          <a:p>
            <a:pPr marL="457200" lvl="0" indent="-419100" algn="l" rtl="0">
              <a:spcBef>
                <a:spcPts val="0"/>
              </a:spcBef>
              <a:spcAft>
                <a:spcPts val="0"/>
              </a:spcAft>
              <a:buClr>
                <a:srgbClr val="000000"/>
              </a:buClr>
              <a:buSzPts val="3000"/>
              <a:buChar char="●"/>
            </a:pPr>
            <a:r>
              <a:rPr lang="en" sz="3000" b="1">
                <a:solidFill>
                  <a:srgbClr val="000000"/>
                </a:solidFill>
              </a:rPr>
              <a:t>Sports field renovation</a:t>
            </a:r>
            <a:endParaRPr sz="3000" b="1">
              <a:solidFill>
                <a:srgbClr val="000000"/>
              </a:solidFill>
            </a:endParaRPr>
          </a:p>
          <a:p>
            <a:pPr marL="457200" lvl="0" indent="0" algn="l" rtl="0">
              <a:spcBef>
                <a:spcPts val="1200"/>
              </a:spcBef>
              <a:spcAft>
                <a:spcPts val="1200"/>
              </a:spcAft>
              <a:buNone/>
            </a:pPr>
            <a:endParaRPr sz="2000"/>
          </a:p>
        </p:txBody>
      </p:sp>
      <p:pic>
        <p:nvPicPr>
          <p:cNvPr id="375" name="Google Shape;375;p42"/>
          <p:cNvPicPr preferRelativeResize="0"/>
          <p:nvPr/>
        </p:nvPicPr>
        <p:blipFill>
          <a:blip r:embed="rId3">
            <a:alphaModFix/>
          </a:blip>
          <a:stretch>
            <a:fillRect/>
          </a:stretch>
        </p:blipFill>
        <p:spPr>
          <a:xfrm>
            <a:off x="72550" y="2843100"/>
            <a:ext cx="4425999" cy="2242700"/>
          </a:xfrm>
          <a:prstGeom prst="rect">
            <a:avLst/>
          </a:prstGeom>
          <a:noFill/>
          <a:ln>
            <a:noFill/>
          </a:ln>
        </p:spPr>
      </p:pic>
      <p:pic>
        <p:nvPicPr>
          <p:cNvPr id="376" name="Google Shape;376;p42"/>
          <p:cNvPicPr preferRelativeResize="0"/>
          <p:nvPr/>
        </p:nvPicPr>
        <p:blipFill>
          <a:blip r:embed="rId4">
            <a:alphaModFix/>
          </a:blip>
          <a:stretch>
            <a:fillRect/>
          </a:stretch>
        </p:blipFill>
        <p:spPr>
          <a:xfrm>
            <a:off x="5200981" y="2774694"/>
            <a:ext cx="3330202" cy="2311106"/>
          </a:xfrm>
          <a:prstGeom prst="rect">
            <a:avLst/>
          </a:prstGeom>
          <a:noFill/>
          <a:ln>
            <a:noFill/>
          </a:ln>
        </p:spPr>
      </p:pic>
      <p:pic>
        <p:nvPicPr>
          <p:cNvPr id="377" name="Google Shape;377;p42"/>
          <p:cNvPicPr preferRelativeResize="0"/>
          <p:nvPr/>
        </p:nvPicPr>
        <p:blipFill>
          <a:blip r:embed="rId4">
            <a:alphaModFix/>
          </a:blip>
          <a:stretch>
            <a:fillRect/>
          </a:stretch>
        </p:blipFill>
        <p:spPr>
          <a:xfrm>
            <a:off x="93600" y="87325"/>
            <a:ext cx="8956801" cy="49688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77"/>
                                        </p:tgtEl>
                                        <p:attrNameLst>
                                          <p:attrName>style.visibility</p:attrName>
                                        </p:attrNameLst>
                                      </p:cBhvr>
                                      <p:to>
                                        <p:strVal val="visible"/>
                                      </p:to>
                                    </p:set>
                                    <p:anim calcmode="lin" valueType="num">
                                      <p:cBhvr additive="base">
                                        <p:cTn id="7" dur="300"/>
                                        <p:tgtEl>
                                          <p:spTgt spid="37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43"/>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6700"/>
              <a:t>Future Projects</a:t>
            </a:r>
            <a:endParaRPr sz="6700"/>
          </a:p>
        </p:txBody>
      </p:sp>
      <p:sp>
        <p:nvSpPr>
          <p:cNvPr id="383" name="Google Shape;383;p43"/>
          <p:cNvSpPr txBox="1">
            <a:spLocks noGrp="1"/>
          </p:cNvSpPr>
          <p:nvPr>
            <p:ph type="body" idx="2"/>
          </p:nvPr>
        </p:nvSpPr>
        <p:spPr>
          <a:xfrm>
            <a:off x="4963675" y="814250"/>
            <a:ext cx="4130100" cy="4072800"/>
          </a:xfrm>
          <a:prstGeom prst="rect">
            <a:avLst/>
          </a:prstGeom>
        </p:spPr>
        <p:txBody>
          <a:bodyPr spcFirstLastPara="1" wrap="square" lIns="91425" tIns="91425" rIns="91425" bIns="91425" anchor="ctr" anchorCtr="0">
            <a:noAutofit/>
          </a:bodyPr>
          <a:lstStyle/>
          <a:p>
            <a:pPr marL="457200" lvl="0" indent="-419100" algn="l" rtl="0">
              <a:spcBef>
                <a:spcPts val="0"/>
              </a:spcBef>
              <a:spcAft>
                <a:spcPts val="0"/>
              </a:spcAft>
              <a:buClr>
                <a:srgbClr val="000000"/>
              </a:buClr>
              <a:buSzPts val="3000"/>
              <a:buChar char="●"/>
            </a:pPr>
            <a:r>
              <a:rPr lang="en" sz="3000" b="1">
                <a:solidFill>
                  <a:srgbClr val="000000"/>
                </a:solidFill>
              </a:rPr>
              <a:t>Parking lot repair, seal and stripe</a:t>
            </a:r>
            <a:endParaRPr sz="3000" b="1">
              <a:solidFill>
                <a:srgbClr val="000000"/>
              </a:solidFill>
            </a:endParaRPr>
          </a:p>
          <a:p>
            <a:pPr marL="457200" lvl="0" indent="0" algn="l" rtl="0">
              <a:spcBef>
                <a:spcPts val="1200"/>
              </a:spcBef>
              <a:spcAft>
                <a:spcPts val="1200"/>
              </a:spcAft>
              <a:buNone/>
            </a:pPr>
            <a:endParaRPr sz="2000"/>
          </a:p>
        </p:txBody>
      </p:sp>
      <p:pic>
        <p:nvPicPr>
          <p:cNvPr id="384" name="Google Shape;384;p43"/>
          <p:cNvPicPr preferRelativeResize="0"/>
          <p:nvPr/>
        </p:nvPicPr>
        <p:blipFill>
          <a:blip r:embed="rId3">
            <a:alphaModFix/>
          </a:blip>
          <a:stretch>
            <a:fillRect/>
          </a:stretch>
        </p:blipFill>
        <p:spPr>
          <a:xfrm>
            <a:off x="2618706" y="2672550"/>
            <a:ext cx="1762669" cy="2350225"/>
          </a:xfrm>
          <a:prstGeom prst="rect">
            <a:avLst/>
          </a:prstGeom>
          <a:noFill/>
          <a:ln>
            <a:noFill/>
          </a:ln>
        </p:spPr>
      </p:pic>
      <p:pic>
        <p:nvPicPr>
          <p:cNvPr id="385" name="Google Shape;385;p43"/>
          <p:cNvPicPr preferRelativeResize="0"/>
          <p:nvPr/>
        </p:nvPicPr>
        <p:blipFill>
          <a:blip r:embed="rId4">
            <a:alphaModFix/>
          </a:blip>
          <a:stretch>
            <a:fillRect/>
          </a:stretch>
        </p:blipFill>
        <p:spPr>
          <a:xfrm>
            <a:off x="197763" y="2672550"/>
            <a:ext cx="1762669" cy="23502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4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6700"/>
              <a:t>Future Projects</a:t>
            </a:r>
            <a:endParaRPr sz="6700"/>
          </a:p>
        </p:txBody>
      </p:sp>
      <p:sp>
        <p:nvSpPr>
          <p:cNvPr id="391" name="Google Shape;391;p44"/>
          <p:cNvSpPr txBox="1">
            <a:spLocks noGrp="1"/>
          </p:cNvSpPr>
          <p:nvPr>
            <p:ph type="body" idx="2"/>
          </p:nvPr>
        </p:nvSpPr>
        <p:spPr>
          <a:xfrm>
            <a:off x="4971750" y="975500"/>
            <a:ext cx="3837000" cy="4072800"/>
          </a:xfrm>
          <a:prstGeom prst="rect">
            <a:avLst/>
          </a:prstGeom>
        </p:spPr>
        <p:txBody>
          <a:bodyPr spcFirstLastPara="1" wrap="square" lIns="91425" tIns="91425" rIns="91425" bIns="91425" anchor="ctr" anchorCtr="0">
            <a:noAutofit/>
          </a:bodyPr>
          <a:lstStyle/>
          <a:p>
            <a:pPr marL="457200" lvl="0" indent="-419100" algn="l" rtl="0">
              <a:spcBef>
                <a:spcPts val="0"/>
              </a:spcBef>
              <a:spcAft>
                <a:spcPts val="0"/>
              </a:spcAft>
              <a:buClr>
                <a:srgbClr val="000000"/>
              </a:buClr>
              <a:buSzPts val="3000"/>
              <a:buChar char="●"/>
            </a:pPr>
            <a:r>
              <a:rPr lang="en" sz="3000" b="1">
                <a:solidFill>
                  <a:srgbClr val="000000"/>
                </a:solidFill>
              </a:rPr>
              <a:t>Finish blacktop playground seal and striping</a:t>
            </a:r>
            <a:endParaRPr sz="3000" b="1">
              <a:solidFill>
                <a:srgbClr val="000000"/>
              </a:solidFill>
            </a:endParaRPr>
          </a:p>
          <a:p>
            <a:pPr marL="457200" lvl="0" indent="0" algn="l" rtl="0">
              <a:spcBef>
                <a:spcPts val="1200"/>
              </a:spcBef>
              <a:spcAft>
                <a:spcPts val="1200"/>
              </a:spcAft>
              <a:buNone/>
            </a:pPr>
            <a:endParaRPr sz="2000"/>
          </a:p>
        </p:txBody>
      </p:sp>
      <p:pic>
        <p:nvPicPr>
          <p:cNvPr id="392" name="Google Shape;392;p44"/>
          <p:cNvPicPr preferRelativeResize="0"/>
          <p:nvPr/>
        </p:nvPicPr>
        <p:blipFill>
          <a:blip r:embed="rId3">
            <a:alphaModFix/>
          </a:blip>
          <a:stretch>
            <a:fillRect/>
          </a:stretch>
        </p:blipFill>
        <p:spPr>
          <a:xfrm>
            <a:off x="152400" y="2867875"/>
            <a:ext cx="4282752" cy="212322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5"/>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6700"/>
              <a:t>Future Projects</a:t>
            </a:r>
            <a:endParaRPr sz="6700"/>
          </a:p>
        </p:txBody>
      </p:sp>
      <p:sp>
        <p:nvSpPr>
          <p:cNvPr id="398" name="Google Shape;398;p45"/>
          <p:cNvSpPr txBox="1">
            <a:spLocks noGrp="1"/>
          </p:cNvSpPr>
          <p:nvPr>
            <p:ph type="body" idx="2"/>
          </p:nvPr>
        </p:nvSpPr>
        <p:spPr>
          <a:xfrm>
            <a:off x="4939500" y="346650"/>
            <a:ext cx="3837000" cy="4072800"/>
          </a:xfrm>
          <a:prstGeom prst="rect">
            <a:avLst/>
          </a:prstGeom>
        </p:spPr>
        <p:txBody>
          <a:bodyPr spcFirstLastPara="1" wrap="square" lIns="91425" tIns="91425" rIns="91425" bIns="91425" anchor="ctr" anchorCtr="0">
            <a:noAutofit/>
          </a:bodyPr>
          <a:lstStyle/>
          <a:p>
            <a:pPr marL="457200" lvl="0" indent="-419100" algn="l" rtl="0">
              <a:lnSpc>
                <a:spcPct val="100000"/>
              </a:lnSpc>
              <a:spcBef>
                <a:spcPts val="0"/>
              </a:spcBef>
              <a:spcAft>
                <a:spcPts val="0"/>
              </a:spcAft>
              <a:buClr>
                <a:schemeClr val="dk1"/>
              </a:buClr>
              <a:buSzPts val="3000"/>
              <a:buChar char="●"/>
            </a:pPr>
            <a:r>
              <a:rPr lang="en" sz="3000" b="1">
                <a:solidFill>
                  <a:schemeClr val="dk1"/>
                </a:solidFill>
              </a:rPr>
              <a:t>Increased use of battery operated equipment </a:t>
            </a:r>
            <a:endParaRPr sz="3000" b="1">
              <a:solidFill>
                <a:schemeClr val="dk1"/>
              </a:solidFill>
            </a:endParaRPr>
          </a:p>
          <a:p>
            <a:pPr marL="914400" lvl="0" indent="457200" algn="l" rtl="0">
              <a:lnSpc>
                <a:spcPct val="100000"/>
              </a:lnSpc>
              <a:spcBef>
                <a:spcPts val="0"/>
              </a:spcBef>
              <a:spcAft>
                <a:spcPts val="0"/>
              </a:spcAft>
              <a:buNone/>
            </a:pPr>
            <a:r>
              <a:rPr lang="en" sz="5000" b="1">
                <a:solidFill>
                  <a:schemeClr val="dk1"/>
                </a:solidFill>
              </a:rPr>
              <a:t> =</a:t>
            </a:r>
            <a:endParaRPr sz="5000" b="1">
              <a:solidFill>
                <a:schemeClr val="dk1"/>
              </a:solidFill>
            </a:endParaRPr>
          </a:p>
          <a:p>
            <a:pPr marL="457200" lvl="0" indent="-419100" algn="l" rtl="0">
              <a:lnSpc>
                <a:spcPct val="100000"/>
              </a:lnSpc>
              <a:spcBef>
                <a:spcPts val="0"/>
              </a:spcBef>
              <a:spcAft>
                <a:spcPts val="0"/>
              </a:spcAft>
              <a:buClr>
                <a:schemeClr val="dk1"/>
              </a:buClr>
              <a:buSzPts val="3000"/>
              <a:buChar char="●"/>
            </a:pPr>
            <a:r>
              <a:rPr lang="en" sz="3000" b="1">
                <a:solidFill>
                  <a:schemeClr val="dk1"/>
                </a:solidFill>
              </a:rPr>
              <a:t>reduce air and noise pollution</a:t>
            </a:r>
            <a:endParaRPr sz="3000" b="1">
              <a:solidFill>
                <a:schemeClr val="dk1"/>
              </a:solidFill>
            </a:endParaRPr>
          </a:p>
          <a:p>
            <a:pPr marL="457200" lvl="0" indent="0" algn="l" rtl="0">
              <a:spcBef>
                <a:spcPts val="0"/>
              </a:spcBef>
              <a:spcAft>
                <a:spcPts val="1200"/>
              </a:spcAft>
              <a:buNone/>
            </a:pPr>
            <a:endParaRPr sz="2000"/>
          </a:p>
        </p:txBody>
      </p:sp>
      <p:pic>
        <p:nvPicPr>
          <p:cNvPr id="399" name="Google Shape;399;p45"/>
          <p:cNvPicPr preferRelativeResize="0"/>
          <p:nvPr/>
        </p:nvPicPr>
        <p:blipFill>
          <a:blip r:embed="rId3">
            <a:alphaModFix/>
          </a:blip>
          <a:stretch>
            <a:fillRect/>
          </a:stretch>
        </p:blipFill>
        <p:spPr>
          <a:xfrm>
            <a:off x="5548763" y="3898175"/>
            <a:ext cx="2312575" cy="1301650"/>
          </a:xfrm>
          <a:prstGeom prst="rect">
            <a:avLst/>
          </a:prstGeom>
          <a:noFill/>
          <a:ln>
            <a:noFill/>
          </a:ln>
        </p:spPr>
      </p:pic>
      <p:pic>
        <p:nvPicPr>
          <p:cNvPr id="400" name="Google Shape;400;p45"/>
          <p:cNvPicPr preferRelativeResize="0"/>
          <p:nvPr/>
        </p:nvPicPr>
        <p:blipFill>
          <a:blip r:embed="rId4">
            <a:alphaModFix/>
          </a:blip>
          <a:stretch>
            <a:fillRect/>
          </a:stretch>
        </p:blipFill>
        <p:spPr>
          <a:xfrm>
            <a:off x="-507650" y="2763250"/>
            <a:ext cx="3781086" cy="2123225"/>
          </a:xfrm>
          <a:prstGeom prst="rect">
            <a:avLst/>
          </a:prstGeom>
          <a:noFill/>
          <a:ln>
            <a:noFill/>
          </a:ln>
        </p:spPr>
      </p:pic>
      <p:pic>
        <p:nvPicPr>
          <p:cNvPr id="401" name="Google Shape;401;p45"/>
          <p:cNvPicPr preferRelativeResize="0"/>
          <p:nvPr/>
        </p:nvPicPr>
        <p:blipFill rotWithShape="1">
          <a:blip r:embed="rId5">
            <a:alphaModFix/>
          </a:blip>
          <a:srcRect l="-1240" t="-11070" r="1240" b="11070"/>
          <a:stretch/>
        </p:blipFill>
        <p:spPr>
          <a:xfrm>
            <a:off x="2002000" y="2734188"/>
            <a:ext cx="3884624" cy="218134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4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sz="6700"/>
              <a:t>Future Projects</a:t>
            </a:r>
            <a:endParaRPr sz="6700"/>
          </a:p>
        </p:txBody>
      </p:sp>
      <p:sp>
        <p:nvSpPr>
          <p:cNvPr id="407" name="Google Shape;407;p46"/>
          <p:cNvSpPr txBox="1">
            <a:spLocks noGrp="1"/>
          </p:cNvSpPr>
          <p:nvPr>
            <p:ph type="body" idx="2"/>
          </p:nvPr>
        </p:nvSpPr>
        <p:spPr>
          <a:xfrm>
            <a:off x="4947550" y="535350"/>
            <a:ext cx="3837000" cy="4072800"/>
          </a:xfrm>
          <a:prstGeom prst="rect">
            <a:avLst/>
          </a:prstGeom>
        </p:spPr>
        <p:txBody>
          <a:bodyPr spcFirstLastPara="1" wrap="square" lIns="91425" tIns="91425" rIns="91425" bIns="91425" anchor="ctr" anchorCtr="0">
            <a:noAutofit/>
          </a:bodyPr>
          <a:lstStyle/>
          <a:p>
            <a:pPr marL="457200" lvl="0" indent="-419100" algn="l" rtl="0">
              <a:lnSpc>
                <a:spcPct val="100000"/>
              </a:lnSpc>
              <a:spcBef>
                <a:spcPts val="0"/>
              </a:spcBef>
              <a:spcAft>
                <a:spcPts val="0"/>
              </a:spcAft>
              <a:buClr>
                <a:schemeClr val="dk1"/>
              </a:buClr>
              <a:buSzPts val="3000"/>
              <a:buChar char="●"/>
            </a:pPr>
            <a:r>
              <a:rPr lang="en" sz="3000" b="1">
                <a:solidFill>
                  <a:schemeClr val="dk1"/>
                </a:solidFill>
              </a:rPr>
              <a:t>New data management and work order system</a:t>
            </a:r>
            <a:endParaRPr sz="3000" b="1">
              <a:solidFill>
                <a:schemeClr val="dk1"/>
              </a:solidFill>
            </a:endParaRPr>
          </a:p>
          <a:p>
            <a:pPr marL="457200" lvl="0" indent="0" algn="l" rtl="0">
              <a:spcBef>
                <a:spcPts val="0"/>
              </a:spcBef>
              <a:spcAft>
                <a:spcPts val="1200"/>
              </a:spcAft>
              <a:buNone/>
            </a:pPr>
            <a:endParaRPr sz="2000"/>
          </a:p>
        </p:txBody>
      </p:sp>
      <p:pic>
        <p:nvPicPr>
          <p:cNvPr id="408" name="Google Shape;408;p46"/>
          <p:cNvPicPr preferRelativeResize="0"/>
          <p:nvPr/>
        </p:nvPicPr>
        <p:blipFill>
          <a:blip r:embed="rId3">
            <a:alphaModFix/>
          </a:blip>
          <a:stretch>
            <a:fillRect/>
          </a:stretch>
        </p:blipFill>
        <p:spPr>
          <a:xfrm>
            <a:off x="0" y="3200587"/>
            <a:ext cx="2565300" cy="1717276"/>
          </a:xfrm>
          <a:prstGeom prst="rect">
            <a:avLst/>
          </a:prstGeom>
          <a:noFill/>
          <a:ln>
            <a:noFill/>
          </a:ln>
        </p:spPr>
      </p:pic>
      <p:pic>
        <p:nvPicPr>
          <p:cNvPr id="409" name="Google Shape;409;p46"/>
          <p:cNvPicPr preferRelativeResize="0"/>
          <p:nvPr/>
        </p:nvPicPr>
        <p:blipFill>
          <a:blip r:embed="rId4">
            <a:alphaModFix/>
          </a:blip>
          <a:stretch>
            <a:fillRect/>
          </a:stretch>
        </p:blipFill>
        <p:spPr>
          <a:xfrm>
            <a:off x="2525000" y="3318075"/>
            <a:ext cx="1828426" cy="148230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47"/>
          <p:cNvPicPr preferRelativeResize="0"/>
          <p:nvPr/>
        </p:nvPicPr>
        <p:blipFill>
          <a:blip r:embed="rId3">
            <a:alphaModFix/>
          </a:blip>
          <a:stretch>
            <a:fillRect/>
          </a:stretch>
        </p:blipFill>
        <p:spPr>
          <a:xfrm>
            <a:off x="1964040" y="3130300"/>
            <a:ext cx="1404020" cy="1811650"/>
          </a:xfrm>
          <a:prstGeom prst="rect">
            <a:avLst/>
          </a:prstGeom>
          <a:noFill/>
          <a:ln>
            <a:noFill/>
          </a:ln>
        </p:spPr>
      </p:pic>
      <p:pic>
        <p:nvPicPr>
          <p:cNvPr id="415" name="Google Shape;415;p47"/>
          <p:cNvPicPr preferRelativeResize="0"/>
          <p:nvPr/>
        </p:nvPicPr>
        <p:blipFill>
          <a:blip r:embed="rId4">
            <a:alphaModFix/>
          </a:blip>
          <a:stretch>
            <a:fillRect/>
          </a:stretch>
        </p:blipFill>
        <p:spPr>
          <a:xfrm>
            <a:off x="152400" y="3179450"/>
            <a:ext cx="1811651" cy="1811651"/>
          </a:xfrm>
          <a:prstGeom prst="rect">
            <a:avLst/>
          </a:prstGeom>
          <a:noFill/>
          <a:ln>
            <a:noFill/>
          </a:ln>
        </p:spPr>
      </p:pic>
      <p:sp>
        <p:nvSpPr>
          <p:cNvPr id="416" name="Google Shape;416;p47"/>
          <p:cNvSpPr txBox="1">
            <a:spLocks noGrp="1"/>
          </p:cNvSpPr>
          <p:nvPr>
            <p:ph type="title"/>
          </p:nvPr>
        </p:nvSpPr>
        <p:spPr>
          <a:xfrm>
            <a:off x="311700" y="288625"/>
            <a:ext cx="8520600" cy="10788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4100"/>
              <a:t>Covid related changes in operations</a:t>
            </a:r>
            <a:endParaRPr sz="4100"/>
          </a:p>
        </p:txBody>
      </p:sp>
      <p:sp>
        <p:nvSpPr>
          <p:cNvPr id="417" name="Google Shape;417;p47"/>
          <p:cNvSpPr txBox="1">
            <a:spLocks noGrp="1"/>
          </p:cNvSpPr>
          <p:nvPr>
            <p:ph type="body" idx="1"/>
          </p:nvPr>
        </p:nvSpPr>
        <p:spPr>
          <a:xfrm>
            <a:off x="311700" y="1214100"/>
            <a:ext cx="4291500" cy="22074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a:t>1:1 Student barriers</a:t>
            </a:r>
            <a:endParaRPr/>
          </a:p>
          <a:p>
            <a:pPr marL="457200" lvl="0" indent="-342900" algn="l" rtl="0">
              <a:spcBef>
                <a:spcPts val="0"/>
              </a:spcBef>
              <a:spcAft>
                <a:spcPts val="0"/>
              </a:spcAft>
              <a:buSzPts val="1800"/>
              <a:buChar char="●"/>
            </a:pPr>
            <a:r>
              <a:rPr lang="en"/>
              <a:t>Electrostatic Sprayers</a:t>
            </a:r>
            <a:endParaRPr/>
          </a:p>
          <a:p>
            <a:pPr marL="457200" lvl="0" indent="-342900" algn="l" rtl="0">
              <a:spcBef>
                <a:spcPts val="0"/>
              </a:spcBef>
              <a:spcAft>
                <a:spcPts val="0"/>
              </a:spcAft>
              <a:buSzPts val="1800"/>
              <a:buChar char="●"/>
            </a:pPr>
            <a:r>
              <a:rPr lang="en"/>
              <a:t>Carpet extractors/sanitizer</a:t>
            </a:r>
            <a:endParaRPr/>
          </a:p>
          <a:p>
            <a:pPr marL="457200" lvl="0" indent="-342900" algn="l" rtl="0">
              <a:spcBef>
                <a:spcPts val="0"/>
              </a:spcBef>
              <a:spcAft>
                <a:spcPts val="0"/>
              </a:spcAft>
              <a:buSzPts val="1800"/>
              <a:buChar char="●"/>
            </a:pPr>
            <a:r>
              <a:rPr lang="en"/>
              <a:t>Daily cleaning</a:t>
            </a:r>
            <a:endParaRPr/>
          </a:p>
          <a:p>
            <a:pPr marL="457200" lvl="0" indent="-342900" algn="l" rtl="0">
              <a:spcBef>
                <a:spcPts val="0"/>
              </a:spcBef>
              <a:spcAft>
                <a:spcPts val="0"/>
              </a:spcAft>
              <a:buSzPts val="1800"/>
              <a:buChar char="●"/>
            </a:pPr>
            <a:r>
              <a:rPr lang="en"/>
              <a:t>Provisioning and distribution of PPE</a:t>
            </a:r>
            <a:endParaRPr/>
          </a:p>
          <a:p>
            <a:pPr marL="457200" lvl="0" indent="-342900" algn="l" rtl="0">
              <a:spcBef>
                <a:spcPts val="0"/>
              </a:spcBef>
              <a:spcAft>
                <a:spcPts val="0"/>
              </a:spcAft>
              <a:buSzPts val="1800"/>
              <a:buChar char="●"/>
            </a:pPr>
            <a:r>
              <a:rPr lang="en"/>
              <a:t>Daily playground sanitizing</a:t>
            </a:r>
            <a:endParaRPr/>
          </a:p>
          <a:p>
            <a:pPr marL="457200" lvl="0" indent="-342900" algn="l" rtl="0">
              <a:spcBef>
                <a:spcPts val="0"/>
              </a:spcBef>
              <a:spcAft>
                <a:spcPts val="0"/>
              </a:spcAft>
              <a:buSzPts val="1800"/>
              <a:buChar char="●"/>
            </a:pPr>
            <a:r>
              <a:rPr lang="en"/>
              <a:t>Directional markings</a:t>
            </a:r>
            <a:endParaRPr/>
          </a:p>
        </p:txBody>
      </p:sp>
      <p:pic>
        <p:nvPicPr>
          <p:cNvPr id="418" name="Google Shape;418;p47"/>
          <p:cNvPicPr preferRelativeResize="0"/>
          <p:nvPr/>
        </p:nvPicPr>
        <p:blipFill>
          <a:blip r:embed="rId5">
            <a:alphaModFix/>
          </a:blip>
          <a:stretch>
            <a:fillRect/>
          </a:stretch>
        </p:blipFill>
        <p:spPr>
          <a:xfrm>
            <a:off x="5307425" y="1519825"/>
            <a:ext cx="3203400" cy="206212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48"/>
          <p:cNvSpPr txBox="1">
            <a:spLocks noGrp="1"/>
          </p:cNvSpPr>
          <p:nvPr>
            <p:ph type="title" idx="4294967295"/>
          </p:nvPr>
        </p:nvSpPr>
        <p:spPr>
          <a:xfrm>
            <a:off x="773700" y="1445775"/>
            <a:ext cx="7596600" cy="1158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50">
                <a:solidFill>
                  <a:srgbClr val="333333"/>
                </a:solidFill>
                <a:highlight>
                  <a:srgbClr val="FFFFFF"/>
                </a:highlight>
              </a:rPr>
              <a:t>“If you can't explain it simply, you don't understand it well enough.”</a:t>
            </a:r>
            <a:endParaRPr sz="4700">
              <a:solidFill>
                <a:schemeClr val="lt2"/>
              </a:solidFill>
            </a:endParaRPr>
          </a:p>
        </p:txBody>
      </p:sp>
      <p:cxnSp>
        <p:nvCxnSpPr>
          <p:cNvPr id="424" name="Google Shape;424;p48"/>
          <p:cNvCxnSpPr/>
          <p:nvPr/>
        </p:nvCxnSpPr>
        <p:spPr>
          <a:xfrm>
            <a:off x="4295550" y="2693400"/>
            <a:ext cx="552900" cy="0"/>
          </a:xfrm>
          <a:prstGeom prst="straightConnector1">
            <a:avLst/>
          </a:prstGeom>
          <a:noFill/>
          <a:ln w="28575" cap="flat" cmpd="sng">
            <a:solidFill>
              <a:schemeClr val="dk1"/>
            </a:solidFill>
            <a:prstDash val="solid"/>
            <a:round/>
            <a:headEnd type="none" w="sm" len="sm"/>
            <a:tailEnd type="none" w="sm" len="sm"/>
          </a:ln>
        </p:spPr>
      </p:cxnSp>
      <p:sp>
        <p:nvSpPr>
          <p:cNvPr id="425" name="Google Shape;425;p48"/>
          <p:cNvSpPr txBox="1">
            <a:spLocks noGrp="1"/>
          </p:cNvSpPr>
          <p:nvPr>
            <p:ph type="body" idx="4294967295"/>
          </p:nvPr>
        </p:nvSpPr>
        <p:spPr>
          <a:xfrm>
            <a:off x="773700" y="2961650"/>
            <a:ext cx="7596600" cy="518400"/>
          </a:xfrm>
          <a:prstGeom prst="rect">
            <a:avLst/>
          </a:prstGeom>
        </p:spPr>
        <p:txBody>
          <a:bodyPr spcFirstLastPara="1" wrap="square" lIns="91425" tIns="91425" rIns="91425" bIns="91425" anchor="t" anchorCtr="0">
            <a:normAutofit/>
          </a:bodyPr>
          <a:lstStyle/>
          <a:p>
            <a:pPr marL="0" lvl="0" indent="0" algn="ctr" rtl="0">
              <a:lnSpc>
                <a:spcPct val="100000"/>
              </a:lnSpc>
              <a:spcBef>
                <a:spcPts val="0"/>
              </a:spcBef>
              <a:spcAft>
                <a:spcPts val="0"/>
              </a:spcAft>
              <a:buNone/>
            </a:pPr>
            <a:r>
              <a:rPr lang="en"/>
              <a:t>- </a:t>
            </a:r>
            <a:r>
              <a:rPr lang="en" sz="1350">
                <a:solidFill>
                  <a:srgbClr val="333333"/>
                </a:solidFill>
                <a:highlight>
                  <a:srgbClr val="FFFFFF"/>
                </a:highlight>
              </a:rPr>
              <a:t>Albert Einstein</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9"/>
        <p:cNvGrpSpPr/>
        <p:nvPr/>
      </p:nvGrpSpPr>
      <p:grpSpPr>
        <a:xfrm>
          <a:off x="0" y="0"/>
          <a:ext cx="0" cy="0"/>
          <a:chOff x="0" y="0"/>
          <a:chExt cx="0" cy="0"/>
        </a:xfrm>
      </p:grpSpPr>
      <p:sp>
        <p:nvSpPr>
          <p:cNvPr id="430" name="Google Shape;430;p49"/>
          <p:cNvSpPr txBox="1">
            <a:spLocks noGrp="1"/>
          </p:cNvSpPr>
          <p:nvPr>
            <p:ph type="title"/>
          </p:nvPr>
        </p:nvSpPr>
        <p:spPr>
          <a:xfrm>
            <a:off x="282000" y="1308025"/>
            <a:ext cx="8580000" cy="45969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6200" b="1"/>
              <a:t>We provide the foundation for student success.</a:t>
            </a:r>
            <a:endParaRPr sz="6200" b="1"/>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50"/>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3000"/>
              <a:t>Thank you!</a:t>
            </a:r>
            <a:endParaRPr sz="3000"/>
          </a:p>
        </p:txBody>
      </p:sp>
      <p:sp>
        <p:nvSpPr>
          <p:cNvPr id="436" name="Google Shape;436;p5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1400"/>
          </a:p>
          <a:p>
            <a:pPr marL="0" lvl="0" indent="0" algn="ctr" rtl="0">
              <a:spcBef>
                <a:spcPts val="1200"/>
              </a:spcBef>
              <a:spcAft>
                <a:spcPts val="0"/>
              </a:spcAft>
              <a:buNone/>
            </a:pPr>
            <a:r>
              <a:rPr lang="en" sz="1700"/>
              <a:t>Justin Carrion</a:t>
            </a:r>
            <a:endParaRPr sz="1700"/>
          </a:p>
          <a:p>
            <a:pPr marL="0" lvl="0" indent="0" algn="ctr" rtl="0">
              <a:spcBef>
                <a:spcPts val="1200"/>
              </a:spcBef>
              <a:spcAft>
                <a:spcPts val="0"/>
              </a:spcAft>
              <a:buNone/>
            </a:pPr>
            <a:r>
              <a:rPr lang="en" sz="1700" u="sng">
                <a:solidFill>
                  <a:schemeClr val="hlink"/>
                </a:solidFill>
                <a:hlinkClick r:id="rId3"/>
              </a:rPr>
              <a:t>jcarrion@auburn.k12.ca.us</a:t>
            </a:r>
            <a:endParaRPr sz="1700"/>
          </a:p>
          <a:p>
            <a:pPr marL="0" lvl="0" indent="0" algn="ctr" rtl="0">
              <a:spcBef>
                <a:spcPts val="0"/>
              </a:spcBef>
              <a:spcAft>
                <a:spcPts val="0"/>
              </a:spcAft>
              <a:buNone/>
            </a:pPr>
            <a:endParaRPr sz="1700"/>
          </a:p>
          <a:p>
            <a:pPr marL="0" lvl="0" indent="0" algn="ctr" rtl="0">
              <a:spcBef>
                <a:spcPts val="0"/>
              </a:spcBef>
              <a:spcAft>
                <a:spcPts val="0"/>
              </a:spcAft>
              <a:buNone/>
            </a:pPr>
            <a:r>
              <a:rPr lang="en" sz="1700"/>
              <a:t>530-745-8806</a:t>
            </a:r>
            <a:endParaRPr sz="1700"/>
          </a:p>
          <a:p>
            <a:pPr marL="0" lvl="0" indent="0" algn="ctr" rtl="0">
              <a:spcBef>
                <a:spcPts val="0"/>
              </a:spcBef>
              <a:spcAft>
                <a:spcPts val="0"/>
              </a:spcAft>
              <a:buNone/>
            </a:pPr>
            <a:endParaRPr sz="1700"/>
          </a:p>
          <a:p>
            <a:pPr marL="0" lvl="0" indent="0" algn="l" rtl="0">
              <a:spcBef>
                <a:spcPts val="0"/>
              </a:spcBef>
              <a:spcAft>
                <a:spcPts val="0"/>
              </a:spcAft>
              <a:buNone/>
            </a:pPr>
            <a:endParaRPr sz="1400"/>
          </a:p>
          <a:p>
            <a:pPr marL="0" lvl="0" indent="0" algn="l" rtl="0">
              <a:spcBef>
                <a:spcPts val="0"/>
              </a:spcBef>
              <a:spcAft>
                <a:spcPts val="0"/>
              </a:spcAft>
              <a:buNone/>
            </a:pPr>
            <a:r>
              <a:rPr lang="en" sz="1400"/>
              <a:t> </a:t>
            </a:r>
            <a:endParaRPr sz="1400"/>
          </a:p>
        </p:txBody>
      </p:sp>
      <p:pic>
        <p:nvPicPr>
          <p:cNvPr id="437" name="Google Shape;437;p50" descr="Black and white upward shot of Golden Gate Bridge"/>
          <p:cNvPicPr preferRelativeResize="0"/>
          <p:nvPr/>
        </p:nvPicPr>
        <p:blipFill rotWithShape="1">
          <a:blip r:embed="rId4">
            <a:alphaModFix/>
          </a:blip>
          <a:srcRect l="19071" t="9" r="4853"/>
          <a:stretch/>
        </p:blipFill>
        <p:spPr>
          <a:xfrm>
            <a:off x="3274676" y="0"/>
            <a:ext cx="5869325" cy="5143504"/>
          </a:xfrm>
          <a:prstGeom prst="rect">
            <a:avLst/>
          </a:prstGeom>
          <a:noFill/>
          <a:ln>
            <a:noFill/>
          </a:ln>
        </p:spPr>
      </p:pic>
      <p:pic>
        <p:nvPicPr>
          <p:cNvPr id="438" name="Google Shape;438;p50"/>
          <p:cNvPicPr preferRelativeResize="0"/>
          <p:nvPr/>
        </p:nvPicPr>
        <p:blipFill>
          <a:blip r:embed="rId5">
            <a:alphaModFix/>
          </a:blip>
          <a:stretch>
            <a:fillRect/>
          </a:stretch>
        </p:blipFill>
        <p:spPr>
          <a:xfrm>
            <a:off x="3274675" y="0"/>
            <a:ext cx="5869325" cy="517575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51"/>
          <p:cNvSpPr txBox="1">
            <a:spLocks noGrp="1"/>
          </p:cNvSpPr>
          <p:nvPr>
            <p:ph type="title"/>
          </p:nvPr>
        </p:nvSpPr>
        <p:spPr>
          <a:xfrm>
            <a:off x="845100" y="555600"/>
            <a:ext cx="7377600" cy="7557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Facilities Master Plan &amp; Facilities Funding</a:t>
            </a:r>
            <a:endParaRPr/>
          </a:p>
        </p:txBody>
      </p:sp>
      <p:sp>
        <p:nvSpPr>
          <p:cNvPr id="444" name="Google Shape;444;p51"/>
          <p:cNvSpPr txBox="1">
            <a:spLocks noGrp="1"/>
          </p:cNvSpPr>
          <p:nvPr>
            <p:ph type="body" idx="1"/>
          </p:nvPr>
        </p:nvSpPr>
        <p:spPr>
          <a:xfrm>
            <a:off x="1073700" y="1389600"/>
            <a:ext cx="6955800" cy="3179400"/>
          </a:xfrm>
          <a:prstGeom prst="rect">
            <a:avLst/>
          </a:prstGeom>
        </p:spPr>
        <p:txBody>
          <a:bodyPr spcFirstLastPara="1" wrap="square" lIns="91425" tIns="91425" rIns="91425" bIns="91425" anchor="t" anchorCtr="0">
            <a:normAutofit/>
          </a:bodyPr>
          <a:lstStyle/>
          <a:p>
            <a:pPr marL="457200" lvl="0" indent="-368300" algn="l" rtl="0">
              <a:spcBef>
                <a:spcPts val="0"/>
              </a:spcBef>
              <a:spcAft>
                <a:spcPts val="0"/>
              </a:spcAft>
              <a:buSzPts val="2200"/>
              <a:buChar char="●"/>
            </a:pPr>
            <a:r>
              <a:rPr lang="en" sz="2200"/>
              <a:t>Cathy Dominico from Capitol Public Finance Group will present at the April board meeting to review the debt payoff plan </a:t>
            </a:r>
            <a:endParaRPr sz="2200"/>
          </a:p>
          <a:p>
            <a:pPr marL="457200" lvl="0" indent="-368300" algn="l" rtl="0">
              <a:spcBef>
                <a:spcPts val="0"/>
              </a:spcBef>
              <a:spcAft>
                <a:spcPts val="0"/>
              </a:spcAft>
              <a:buSzPts val="2200"/>
              <a:buChar char="●"/>
            </a:pPr>
            <a:r>
              <a:rPr lang="en" sz="2200"/>
              <a:t>Review Facilities Master Plan with board (created in 2018) - update cost projections</a:t>
            </a:r>
            <a:endParaRPr sz="2200"/>
          </a:p>
          <a:p>
            <a:pPr marL="457200" lvl="0" indent="-368300" algn="l" rtl="0">
              <a:spcBef>
                <a:spcPts val="0"/>
              </a:spcBef>
              <a:spcAft>
                <a:spcPts val="0"/>
              </a:spcAft>
              <a:buSzPts val="2200"/>
              <a:buChar char="●"/>
            </a:pPr>
            <a:r>
              <a:rPr lang="en" sz="2200"/>
              <a:t>Sell surplus property to fund deferred maintenance</a:t>
            </a:r>
            <a:endParaRPr sz="2200"/>
          </a:p>
          <a:p>
            <a:pPr marL="457200" lvl="0" indent="-368300" algn="l" rtl="0">
              <a:spcBef>
                <a:spcPts val="0"/>
              </a:spcBef>
              <a:spcAft>
                <a:spcPts val="0"/>
              </a:spcAft>
              <a:buSzPts val="2200"/>
              <a:buChar char="●"/>
            </a:pPr>
            <a:r>
              <a:rPr lang="en" sz="2200"/>
              <a:t>Review options for modernizing our facilities</a:t>
            </a:r>
            <a:endParaRPr sz="22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00D2E9"/>
            </a:gs>
            <a:gs pos="100000">
              <a:srgbClr val="045962"/>
            </a:gs>
          </a:gsLst>
          <a:lin ang="5400012" scaled="0"/>
        </a:gradFill>
        <a:effectLst/>
      </p:bgPr>
    </p:bg>
    <p:spTree>
      <p:nvGrpSpPr>
        <p:cNvPr id="1" name="Shape 77"/>
        <p:cNvGrpSpPr/>
        <p:nvPr/>
      </p:nvGrpSpPr>
      <p:grpSpPr>
        <a:xfrm>
          <a:off x="0" y="0"/>
          <a:ext cx="0" cy="0"/>
          <a:chOff x="0" y="0"/>
          <a:chExt cx="0" cy="0"/>
        </a:xfrm>
      </p:grpSpPr>
      <p:sp>
        <p:nvSpPr>
          <p:cNvPr id="78" name="Google Shape;78;p16"/>
          <p:cNvSpPr txBox="1"/>
          <p:nvPr/>
        </p:nvSpPr>
        <p:spPr>
          <a:xfrm>
            <a:off x="2341975" y="338600"/>
            <a:ext cx="52806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100" b="1">
                <a:solidFill>
                  <a:srgbClr val="FFFFFF"/>
                </a:solidFill>
                <a:latin typeface="Roboto"/>
                <a:ea typeface="Roboto"/>
                <a:cs typeface="Roboto"/>
                <a:sym typeface="Roboto"/>
              </a:rPr>
              <a:t>Auburn Elementary</a:t>
            </a:r>
            <a:endParaRPr sz="4100" b="1">
              <a:solidFill>
                <a:srgbClr val="FFFFFF"/>
              </a:solidFill>
              <a:latin typeface="Roboto"/>
              <a:ea typeface="Roboto"/>
              <a:cs typeface="Roboto"/>
              <a:sym typeface="Roboto"/>
            </a:endParaRPr>
          </a:p>
        </p:txBody>
      </p:sp>
      <p:sp>
        <p:nvSpPr>
          <p:cNvPr id="79" name="Google Shape;79;p16"/>
          <p:cNvSpPr txBox="1"/>
          <p:nvPr/>
        </p:nvSpPr>
        <p:spPr>
          <a:xfrm>
            <a:off x="2724925" y="1289875"/>
            <a:ext cx="5208000" cy="1154400"/>
          </a:xfrm>
          <a:prstGeom prst="rect">
            <a:avLst/>
          </a:prstGeom>
          <a:noFill/>
          <a:ln>
            <a:noFill/>
          </a:ln>
        </p:spPr>
        <p:txBody>
          <a:bodyPr spcFirstLastPara="1" wrap="square" lIns="91425" tIns="91425" rIns="91425" bIns="91425" anchor="t" anchorCtr="0">
            <a:spAutoFit/>
          </a:bodyPr>
          <a:lstStyle/>
          <a:p>
            <a:pPr marL="457200" lvl="0" indent="-361950" algn="l" rtl="0">
              <a:spcBef>
                <a:spcPts val="0"/>
              </a:spcBef>
              <a:spcAft>
                <a:spcPts val="0"/>
              </a:spcAft>
              <a:buClr>
                <a:srgbClr val="FFFFFF"/>
              </a:buClr>
              <a:buSzPts val="2100"/>
              <a:buFont typeface="Roboto"/>
              <a:buChar char="●"/>
            </a:pPr>
            <a:r>
              <a:rPr lang="en" sz="2100" b="1">
                <a:solidFill>
                  <a:schemeClr val="lt1"/>
                </a:solidFill>
                <a:latin typeface="Roboto"/>
                <a:ea typeface="Roboto"/>
                <a:cs typeface="Roboto"/>
                <a:sym typeface="Roboto"/>
              </a:rPr>
              <a:t>19/20 enrollment = 390</a:t>
            </a:r>
            <a:endParaRPr sz="2100" b="1">
              <a:solidFill>
                <a:srgbClr val="FFFFFF"/>
              </a:solidFill>
              <a:latin typeface="Roboto"/>
              <a:ea typeface="Roboto"/>
              <a:cs typeface="Roboto"/>
              <a:sym typeface="Roboto"/>
            </a:endParaRPr>
          </a:p>
          <a:p>
            <a:pPr marL="457200" lvl="0" indent="-361950" algn="l" rtl="0">
              <a:spcBef>
                <a:spcPts val="0"/>
              </a:spcBef>
              <a:spcAft>
                <a:spcPts val="0"/>
              </a:spcAft>
              <a:buClr>
                <a:srgbClr val="FFFFFF"/>
              </a:buClr>
              <a:buSzPts val="2100"/>
              <a:buFont typeface="Roboto"/>
              <a:buChar char="●"/>
            </a:pPr>
            <a:r>
              <a:rPr lang="en" sz="2100" b="1">
                <a:solidFill>
                  <a:srgbClr val="FFFFFF"/>
                </a:solidFill>
                <a:latin typeface="Roboto"/>
                <a:ea typeface="Roboto"/>
                <a:cs typeface="Roboto"/>
                <a:sym typeface="Roboto"/>
              </a:rPr>
              <a:t>Built in 1995 </a:t>
            </a:r>
            <a:endParaRPr sz="2100" b="1">
              <a:solidFill>
                <a:srgbClr val="FFFFFF"/>
              </a:solidFill>
              <a:latin typeface="Roboto"/>
              <a:ea typeface="Roboto"/>
              <a:cs typeface="Roboto"/>
              <a:sym typeface="Roboto"/>
            </a:endParaRPr>
          </a:p>
          <a:p>
            <a:pPr marL="457200" lvl="0" indent="-361950" algn="l" rtl="0">
              <a:spcBef>
                <a:spcPts val="0"/>
              </a:spcBef>
              <a:spcAft>
                <a:spcPts val="0"/>
              </a:spcAft>
              <a:buClr>
                <a:srgbClr val="FFFFFF"/>
              </a:buClr>
              <a:buSzPts val="2100"/>
              <a:buFont typeface="Roboto"/>
              <a:buChar char="●"/>
            </a:pPr>
            <a:r>
              <a:rPr lang="en" sz="2100" b="1">
                <a:solidFill>
                  <a:srgbClr val="FFFFFF"/>
                </a:solidFill>
                <a:latin typeface="Roboto"/>
                <a:ea typeface="Roboto"/>
                <a:cs typeface="Roboto"/>
                <a:sym typeface="Roboto"/>
              </a:rPr>
              <a:t>12.4 acres</a:t>
            </a:r>
            <a:endParaRPr>
              <a:solidFill>
                <a:srgbClr val="FFFFFF"/>
              </a:solidFill>
              <a:latin typeface="Roboto"/>
              <a:ea typeface="Roboto"/>
              <a:cs typeface="Roboto"/>
              <a:sym typeface="Roboto"/>
            </a:endParaRPr>
          </a:p>
        </p:txBody>
      </p:sp>
      <p:pic>
        <p:nvPicPr>
          <p:cNvPr id="80" name="Google Shape;80;p16"/>
          <p:cNvPicPr preferRelativeResize="0"/>
          <p:nvPr/>
        </p:nvPicPr>
        <p:blipFill>
          <a:blip r:embed="rId3">
            <a:alphaModFix/>
          </a:blip>
          <a:stretch>
            <a:fillRect/>
          </a:stretch>
        </p:blipFill>
        <p:spPr>
          <a:xfrm>
            <a:off x="205725" y="214000"/>
            <a:ext cx="1809750" cy="1809750"/>
          </a:xfrm>
          <a:prstGeom prst="rect">
            <a:avLst/>
          </a:prstGeom>
          <a:noFill/>
          <a:ln>
            <a:noFill/>
          </a:ln>
        </p:spPr>
      </p:pic>
      <p:pic>
        <p:nvPicPr>
          <p:cNvPr id="81" name="Google Shape;81;p16"/>
          <p:cNvPicPr preferRelativeResize="0"/>
          <p:nvPr/>
        </p:nvPicPr>
        <p:blipFill>
          <a:blip r:embed="rId4">
            <a:alphaModFix/>
          </a:blip>
          <a:stretch>
            <a:fillRect/>
          </a:stretch>
        </p:blipFill>
        <p:spPr>
          <a:xfrm>
            <a:off x="205725" y="2639175"/>
            <a:ext cx="3048966" cy="2286725"/>
          </a:xfrm>
          <a:prstGeom prst="rect">
            <a:avLst/>
          </a:prstGeom>
          <a:noFill/>
          <a:ln>
            <a:noFill/>
          </a:ln>
        </p:spPr>
      </p:pic>
      <p:pic>
        <p:nvPicPr>
          <p:cNvPr id="82" name="Google Shape;82;p16"/>
          <p:cNvPicPr preferRelativeResize="0"/>
          <p:nvPr/>
        </p:nvPicPr>
        <p:blipFill>
          <a:blip r:embed="rId5">
            <a:alphaModFix/>
          </a:blip>
          <a:stretch>
            <a:fillRect/>
          </a:stretch>
        </p:blipFill>
        <p:spPr>
          <a:xfrm>
            <a:off x="5398874" y="2897150"/>
            <a:ext cx="3606676" cy="2028751"/>
          </a:xfrm>
          <a:prstGeom prst="rect">
            <a:avLst/>
          </a:prstGeom>
          <a:noFill/>
          <a:ln>
            <a:noFill/>
          </a:ln>
        </p:spPr>
      </p:pic>
      <p:pic>
        <p:nvPicPr>
          <p:cNvPr id="83" name="Google Shape;83;p16"/>
          <p:cNvPicPr preferRelativeResize="0"/>
          <p:nvPr/>
        </p:nvPicPr>
        <p:blipFill>
          <a:blip r:embed="rId6">
            <a:alphaModFix/>
          </a:blip>
          <a:stretch>
            <a:fillRect/>
          </a:stretch>
        </p:blipFill>
        <p:spPr>
          <a:xfrm>
            <a:off x="3569400" y="2639175"/>
            <a:ext cx="1715025" cy="2286724"/>
          </a:xfrm>
          <a:prstGeom prst="rect">
            <a:avLst/>
          </a:prstGeom>
          <a:noFill/>
          <a:ln>
            <a:noFill/>
          </a:ln>
        </p:spPr>
      </p:pic>
      <p:pic>
        <p:nvPicPr>
          <p:cNvPr id="84" name="Google Shape;84;p16"/>
          <p:cNvPicPr preferRelativeResize="0"/>
          <p:nvPr/>
        </p:nvPicPr>
        <p:blipFill>
          <a:blip r:embed="rId7">
            <a:alphaModFix/>
          </a:blip>
          <a:stretch>
            <a:fillRect/>
          </a:stretch>
        </p:blipFill>
        <p:spPr>
          <a:xfrm>
            <a:off x="6409219" y="1114900"/>
            <a:ext cx="2596325" cy="1630825"/>
          </a:xfrm>
          <a:prstGeom prst="rect">
            <a:avLst/>
          </a:prstGeom>
          <a:noFill/>
          <a:ln>
            <a:noFill/>
          </a:ln>
        </p:spPr>
      </p:pic>
      <p:pic>
        <p:nvPicPr>
          <p:cNvPr id="85" name="Google Shape;85;p16"/>
          <p:cNvPicPr preferRelativeResize="0"/>
          <p:nvPr/>
        </p:nvPicPr>
        <p:blipFill>
          <a:blip r:embed="rId7">
            <a:alphaModFix/>
          </a:blip>
          <a:stretch>
            <a:fillRect/>
          </a:stretch>
        </p:blipFill>
        <p:spPr>
          <a:xfrm>
            <a:off x="144263" y="210650"/>
            <a:ext cx="8855475" cy="4722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1000"/>
                                        <p:tgtEl>
                                          <p:spTgt spid="8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DB0000"/>
            </a:gs>
            <a:gs pos="100000">
              <a:srgbClr val="540303"/>
            </a:gs>
          </a:gsLst>
          <a:lin ang="5400012" scaled="0"/>
        </a:gradFill>
        <a:effectLst/>
      </p:bgPr>
    </p:bg>
    <p:spTree>
      <p:nvGrpSpPr>
        <p:cNvPr id="1" name="Shape 89"/>
        <p:cNvGrpSpPr/>
        <p:nvPr/>
      </p:nvGrpSpPr>
      <p:grpSpPr>
        <a:xfrm>
          <a:off x="0" y="0"/>
          <a:ext cx="0" cy="0"/>
          <a:chOff x="0" y="0"/>
          <a:chExt cx="0" cy="0"/>
        </a:xfrm>
      </p:grpSpPr>
      <p:pic>
        <p:nvPicPr>
          <p:cNvPr id="90" name="Google Shape;90;p17"/>
          <p:cNvPicPr preferRelativeResize="0"/>
          <p:nvPr/>
        </p:nvPicPr>
        <p:blipFill>
          <a:blip r:embed="rId3">
            <a:alphaModFix/>
          </a:blip>
          <a:stretch>
            <a:fillRect/>
          </a:stretch>
        </p:blipFill>
        <p:spPr>
          <a:xfrm>
            <a:off x="1955238" y="2961788"/>
            <a:ext cx="2357648" cy="1768224"/>
          </a:xfrm>
          <a:prstGeom prst="rect">
            <a:avLst/>
          </a:prstGeom>
          <a:noFill/>
          <a:ln>
            <a:noFill/>
          </a:ln>
        </p:spPr>
      </p:pic>
      <p:sp>
        <p:nvSpPr>
          <p:cNvPr id="91" name="Google Shape;91;p17"/>
          <p:cNvSpPr txBox="1"/>
          <p:nvPr/>
        </p:nvSpPr>
        <p:spPr>
          <a:xfrm>
            <a:off x="1709150" y="306375"/>
            <a:ext cx="68766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100" b="1">
                <a:solidFill>
                  <a:srgbClr val="FFFFFF"/>
                </a:solidFill>
                <a:latin typeface="Roboto"/>
                <a:ea typeface="Roboto"/>
                <a:cs typeface="Roboto"/>
                <a:sym typeface="Roboto"/>
              </a:rPr>
              <a:t>EV Cain Middle School</a:t>
            </a:r>
            <a:endParaRPr sz="4100" b="1">
              <a:solidFill>
                <a:srgbClr val="FFFFFF"/>
              </a:solidFill>
              <a:latin typeface="Roboto"/>
              <a:ea typeface="Roboto"/>
              <a:cs typeface="Roboto"/>
              <a:sym typeface="Roboto"/>
            </a:endParaRPr>
          </a:p>
        </p:txBody>
      </p:sp>
      <p:sp>
        <p:nvSpPr>
          <p:cNvPr id="92" name="Google Shape;92;p17"/>
          <p:cNvSpPr txBox="1"/>
          <p:nvPr/>
        </p:nvSpPr>
        <p:spPr>
          <a:xfrm>
            <a:off x="2543450" y="873425"/>
            <a:ext cx="4011000" cy="1908600"/>
          </a:xfrm>
          <a:prstGeom prst="rect">
            <a:avLst/>
          </a:prstGeom>
          <a:noFill/>
          <a:ln>
            <a:noFill/>
          </a:ln>
        </p:spPr>
        <p:txBody>
          <a:bodyPr spcFirstLastPara="1" wrap="square" lIns="91425" tIns="91425" rIns="91425" bIns="91425" anchor="t" anchorCtr="0">
            <a:spAutoFit/>
          </a:bodyPr>
          <a:lstStyle/>
          <a:p>
            <a:pPr marL="914400" lvl="0" indent="457200" algn="l" rtl="0">
              <a:spcBef>
                <a:spcPts val="0"/>
              </a:spcBef>
              <a:spcAft>
                <a:spcPts val="0"/>
              </a:spcAft>
              <a:buNone/>
            </a:pPr>
            <a:endParaRPr>
              <a:solidFill>
                <a:srgbClr val="FFFFFF"/>
              </a:solidFill>
              <a:latin typeface="Roboto"/>
              <a:ea typeface="Roboto"/>
              <a:cs typeface="Roboto"/>
              <a:sym typeface="Roboto"/>
            </a:endParaRPr>
          </a:p>
          <a:p>
            <a:pPr marL="0" lvl="0" indent="0" algn="ctr" rtl="0">
              <a:spcBef>
                <a:spcPts val="0"/>
              </a:spcBef>
              <a:spcAft>
                <a:spcPts val="0"/>
              </a:spcAft>
              <a:buNone/>
            </a:pPr>
            <a:endParaRPr>
              <a:solidFill>
                <a:srgbClr val="FFFFFF"/>
              </a:solidFill>
              <a:latin typeface="Roboto"/>
              <a:ea typeface="Roboto"/>
              <a:cs typeface="Roboto"/>
              <a:sym typeface="Roboto"/>
            </a:endParaRPr>
          </a:p>
          <a:p>
            <a:pPr marL="457200" lvl="0" indent="-406400" algn="l" rtl="0">
              <a:spcBef>
                <a:spcPts val="0"/>
              </a:spcBef>
              <a:spcAft>
                <a:spcPts val="0"/>
              </a:spcAft>
              <a:buClr>
                <a:srgbClr val="FFFFFF"/>
              </a:buClr>
              <a:buSzPts val="2800"/>
              <a:buFont typeface="Roboto"/>
              <a:buChar char="●"/>
            </a:pPr>
            <a:r>
              <a:rPr lang="en" sz="2100" b="1">
                <a:solidFill>
                  <a:schemeClr val="lt1"/>
                </a:solidFill>
                <a:latin typeface="Roboto"/>
                <a:ea typeface="Roboto"/>
                <a:cs typeface="Roboto"/>
                <a:sym typeface="Roboto"/>
              </a:rPr>
              <a:t>19/20 enrollment = 661</a:t>
            </a:r>
            <a:endParaRPr sz="2800" b="1">
              <a:solidFill>
                <a:srgbClr val="FFFFFF"/>
              </a:solidFill>
              <a:latin typeface="Roboto"/>
              <a:ea typeface="Roboto"/>
              <a:cs typeface="Roboto"/>
              <a:sym typeface="Roboto"/>
            </a:endParaRPr>
          </a:p>
          <a:p>
            <a:pPr marL="457200" lvl="0" indent="-361950" algn="l" rtl="0">
              <a:spcBef>
                <a:spcPts val="0"/>
              </a:spcBef>
              <a:spcAft>
                <a:spcPts val="0"/>
              </a:spcAft>
              <a:buClr>
                <a:srgbClr val="FFFFFF"/>
              </a:buClr>
              <a:buSzPts val="2100"/>
              <a:buFont typeface="Roboto"/>
              <a:buChar char="●"/>
            </a:pPr>
            <a:r>
              <a:rPr lang="en" sz="2100" b="1">
                <a:solidFill>
                  <a:srgbClr val="FFFFFF"/>
                </a:solidFill>
                <a:latin typeface="Roboto"/>
                <a:ea typeface="Roboto"/>
                <a:cs typeface="Roboto"/>
                <a:sym typeface="Roboto"/>
              </a:rPr>
              <a:t>Built in 1949  </a:t>
            </a:r>
            <a:endParaRPr sz="2100" b="1">
              <a:solidFill>
                <a:srgbClr val="FFFFFF"/>
              </a:solidFill>
              <a:latin typeface="Roboto"/>
              <a:ea typeface="Roboto"/>
              <a:cs typeface="Roboto"/>
              <a:sym typeface="Roboto"/>
            </a:endParaRPr>
          </a:p>
          <a:p>
            <a:pPr marL="457200" lvl="0" indent="-361950" algn="l" rtl="0">
              <a:spcBef>
                <a:spcPts val="0"/>
              </a:spcBef>
              <a:spcAft>
                <a:spcPts val="0"/>
              </a:spcAft>
              <a:buClr>
                <a:srgbClr val="FFFFFF"/>
              </a:buClr>
              <a:buSzPts val="2100"/>
              <a:buFont typeface="Roboto"/>
              <a:buChar char="●"/>
            </a:pPr>
            <a:r>
              <a:rPr lang="en" sz="2100" b="1">
                <a:solidFill>
                  <a:srgbClr val="FFFFFF"/>
                </a:solidFill>
                <a:latin typeface="Roboto"/>
                <a:ea typeface="Roboto"/>
                <a:cs typeface="Roboto"/>
                <a:sym typeface="Roboto"/>
              </a:rPr>
              <a:t>15.1 acres</a:t>
            </a:r>
            <a:endParaRPr sz="2100" b="1">
              <a:solidFill>
                <a:srgbClr val="FFFFFF"/>
              </a:solidFill>
              <a:latin typeface="Roboto"/>
              <a:ea typeface="Roboto"/>
              <a:cs typeface="Roboto"/>
              <a:sym typeface="Roboto"/>
            </a:endParaRPr>
          </a:p>
          <a:p>
            <a:pPr marL="0" lvl="0" indent="0" algn="ctr" rtl="0">
              <a:spcBef>
                <a:spcPts val="0"/>
              </a:spcBef>
              <a:spcAft>
                <a:spcPts val="0"/>
              </a:spcAft>
              <a:buNone/>
            </a:pPr>
            <a:endParaRPr>
              <a:solidFill>
                <a:srgbClr val="FFFFFF"/>
              </a:solidFill>
              <a:latin typeface="Roboto"/>
              <a:ea typeface="Roboto"/>
              <a:cs typeface="Roboto"/>
              <a:sym typeface="Roboto"/>
            </a:endParaRPr>
          </a:p>
        </p:txBody>
      </p:sp>
      <p:pic>
        <p:nvPicPr>
          <p:cNvPr id="93" name="Google Shape;93;p17"/>
          <p:cNvPicPr preferRelativeResize="0"/>
          <p:nvPr/>
        </p:nvPicPr>
        <p:blipFill>
          <a:blip r:embed="rId4">
            <a:alphaModFix/>
          </a:blip>
          <a:stretch>
            <a:fillRect/>
          </a:stretch>
        </p:blipFill>
        <p:spPr>
          <a:xfrm>
            <a:off x="192700" y="92538"/>
            <a:ext cx="1724025" cy="1323975"/>
          </a:xfrm>
          <a:prstGeom prst="rect">
            <a:avLst/>
          </a:prstGeom>
          <a:noFill/>
          <a:ln>
            <a:noFill/>
          </a:ln>
        </p:spPr>
      </p:pic>
      <p:pic>
        <p:nvPicPr>
          <p:cNvPr id="94" name="Google Shape;94;p17"/>
          <p:cNvPicPr preferRelativeResize="0"/>
          <p:nvPr/>
        </p:nvPicPr>
        <p:blipFill>
          <a:blip r:embed="rId5">
            <a:alphaModFix/>
          </a:blip>
          <a:stretch>
            <a:fillRect/>
          </a:stretch>
        </p:blipFill>
        <p:spPr>
          <a:xfrm>
            <a:off x="4351400" y="2782025"/>
            <a:ext cx="4716052" cy="2127750"/>
          </a:xfrm>
          <a:prstGeom prst="rect">
            <a:avLst/>
          </a:prstGeom>
          <a:noFill/>
          <a:ln>
            <a:noFill/>
          </a:ln>
        </p:spPr>
      </p:pic>
      <p:pic>
        <p:nvPicPr>
          <p:cNvPr id="95" name="Google Shape;95;p17"/>
          <p:cNvPicPr preferRelativeResize="0"/>
          <p:nvPr/>
        </p:nvPicPr>
        <p:blipFill>
          <a:blip r:embed="rId6">
            <a:alphaModFix/>
          </a:blip>
          <a:stretch>
            <a:fillRect/>
          </a:stretch>
        </p:blipFill>
        <p:spPr>
          <a:xfrm>
            <a:off x="192688" y="2269375"/>
            <a:ext cx="1724025" cy="2056652"/>
          </a:xfrm>
          <a:prstGeom prst="rect">
            <a:avLst/>
          </a:prstGeom>
          <a:noFill/>
          <a:ln>
            <a:noFill/>
          </a:ln>
        </p:spPr>
      </p:pic>
      <p:pic>
        <p:nvPicPr>
          <p:cNvPr id="96" name="Google Shape;96;p17"/>
          <p:cNvPicPr preferRelativeResize="0"/>
          <p:nvPr/>
        </p:nvPicPr>
        <p:blipFill>
          <a:blip r:embed="rId7">
            <a:alphaModFix/>
          </a:blip>
          <a:stretch>
            <a:fillRect/>
          </a:stretch>
        </p:blipFill>
        <p:spPr>
          <a:xfrm rot="10800000">
            <a:off x="6393100" y="1039975"/>
            <a:ext cx="2674350" cy="1703925"/>
          </a:xfrm>
          <a:prstGeom prst="rect">
            <a:avLst/>
          </a:prstGeom>
          <a:noFill/>
          <a:ln>
            <a:noFill/>
          </a:ln>
        </p:spPr>
      </p:pic>
      <p:pic>
        <p:nvPicPr>
          <p:cNvPr id="97" name="Google Shape;97;p17"/>
          <p:cNvPicPr preferRelativeResize="0"/>
          <p:nvPr/>
        </p:nvPicPr>
        <p:blipFill>
          <a:blip r:embed="rId7">
            <a:alphaModFix/>
          </a:blip>
          <a:stretch>
            <a:fillRect/>
          </a:stretch>
        </p:blipFill>
        <p:spPr>
          <a:xfrm rot="10800000">
            <a:off x="139049" y="136000"/>
            <a:ext cx="8922551" cy="4871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additive="base">
                                        <p:cTn id="7" dur="1000"/>
                                        <p:tgtEl>
                                          <p:spTgt spid="9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3177EE"/>
            </a:gs>
            <a:gs pos="100000">
              <a:srgbClr val="113D8A"/>
            </a:gs>
          </a:gsLst>
          <a:path path="circle">
            <a:fillToRect l="50000" t="50000" r="50000" b="50000"/>
          </a:path>
          <a:tileRect/>
        </a:gradFill>
        <a:effectLst/>
      </p:bgPr>
    </p:bg>
    <p:spTree>
      <p:nvGrpSpPr>
        <p:cNvPr id="1" name="Shape 101"/>
        <p:cNvGrpSpPr/>
        <p:nvPr/>
      </p:nvGrpSpPr>
      <p:grpSpPr>
        <a:xfrm>
          <a:off x="0" y="0"/>
          <a:ext cx="0" cy="0"/>
          <a:chOff x="0" y="0"/>
          <a:chExt cx="0" cy="0"/>
        </a:xfrm>
      </p:grpSpPr>
      <p:sp>
        <p:nvSpPr>
          <p:cNvPr id="102" name="Google Shape;102;p18"/>
          <p:cNvSpPr txBox="1"/>
          <p:nvPr/>
        </p:nvSpPr>
        <p:spPr>
          <a:xfrm>
            <a:off x="1789750" y="338600"/>
            <a:ext cx="65139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100" b="1">
                <a:solidFill>
                  <a:srgbClr val="FFFFFF"/>
                </a:solidFill>
                <a:latin typeface="Roboto"/>
                <a:ea typeface="Roboto"/>
                <a:cs typeface="Roboto"/>
                <a:sym typeface="Roboto"/>
              </a:rPr>
              <a:t>Rock Creek Elementary</a:t>
            </a:r>
            <a:endParaRPr sz="4100" b="1">
              <a:solidFill>
                <a:srgbClr val="FFFFFF"/>
              </a:solidFill>
              <a:latin typeface="Roboto"/>
              <a:ea typeface="Roboto"/>
              <a:cs typeface="Roboto"/>
              <a:sym typeface="Roboto"/>
            </a:endParaRPr>
          </a:p>
        </p:txBody>
      </p:sp>
      <p:sp>
        <p:nvSpPr>
          <p:cNvPr id="103" name="Google Shape;103;p18"/>
          <p:cNvSpPr txBox="1"/>
          <p:nvPr/>
        </p:nvSpPr>
        <p:spPr>
          <a:xfrm>
            <a:off x="2442700" y="1233475"/>
            <a:ext cx="5208000" cy="1693200"/>
          </a:xfrm>
          <a:prstGeom prst="rect">
            <a:avLst/>
          </a:prstGeom>
          <a:noFill/>
          <a:ln>
            <a:noFill/>
          </a:ln>
        </p:spPr>
        <p:txBody>
          <a:bodyPr spcFirstLastPara="1" wrap="square" lIns="91425" tIns="91425" rIns="91425" bIns="91425" anchor="t" anchorCtr="0">
            <a:spAutoFit/>
          </a:bodyPr>
          <a:lstStyle/>
          <a:p>
            <a:pPr marL="914400" lvl="0" indent="457200" algn="l" rtl="0">
              <a:spcBef>
                <a:spcPts val="0"/>
              </a:spcBef>
              <a:spcAft>
                <a:spcPts val="0"/>
              </a:spcAft>
              <a:buNone/>
            </a:pPr>
            <a:endParaRPr>
              <a:solidFill>
                <a:srgbClr val="FFFFFF"/>
              </a:solidFill>
              <a:latin typeface="Roboto"/>
              <a:ea typeface="Roboto"/>
              <a:cs typeface="Roboto"/>
              <a:sym typeface="Roboto"/>
            </a:endParaRPr>
          </a:p>
          <a:p>
            <a:pPr marL="0" lvl="0" indent="0" algn="ctr" rtl="0">
              <a:spcBef>
                <a:spcPts val="0"/>
              </a:spcBef>
              <a:spcAft>
                <a:spcPts val="0"/>
              </a:spcAft>
              <a:buNone/>
            </a:pPr>
            <a:endParaRPr>
              <a:solidFill>
                <a:srgbClr val="FFFFFF"/>
              </a:solidFill>
              <a:latin typeface="Roboto"/>
              <a:ea typeface="Roboto"/>
              <a:cs typeface="Roboto"/>
              <a:sym typeface="Roboto"/>
            </a:endParaRPr>
          </a:p>
          <a:p>
            <a:pPr marL="457200" lvl="0" indent="-406400" algn="l" rtl="0">
              <a:spcBef>
                <a:spcPts val="0"/>
              </a:spcBef>
              <a:spcAft>
                <a:spcPts val="0"/>
              </a:spcAft>
              <a:buClr>
                <a:srgbClr val="FFFFFF"/>
              </a:buClr>
              <a:buSzPts val="2800"/>
              <a:buFont typeface="Roboto"/>
              <a:buChar char="●"/>
            </a:pPr>
            <a:r>
              <a:rPr lang="en" sz="2100" b="1">
                <a:solidFill>
                  <a:schemeClr val="lt1"/>
                </a:solidFill>
                <a:latin typeface="Roboto"/>
                <a:ea typeface="Roboto"/>
                <a:cs typeface="Roboto"/>
                <a:sym typeface="Roboto"/>
              </a:rPr>
              <a:t>19/20 enrollment = 298</a:t>
            </a:r>
            <a:endParaRPr sz="2800" b="1">
              <a:solidFill>
                <a:srgbClr val="FFFFFF"/>
              </a:solidFill>
              <a:latin typeface="Roboto"/>
              <a:ea typeface="Roboto"/>
              <a:cs typeface="Roboto"/>
              <a:sym typeface="Roboto"/>
            </a:endParaRPr>
          </a:p>
          <a:p>
            <a:pPr marL="457200" lvl="0" indent="-361950" algn="l" rtl="0">
              <a:spcBef>
                <a:spcPts val="0"/>
              </a:spcBef>
              <a:spcAft>
                <a:spcPts val="0"/>
              </a:spcAft>
              <a:buClr>
                <a:srgbClr val="FFFFFF"/>
              </a:buClr>
              <a:buSzPts val="2100"/>
              <a:buFont typeface="Roboto"/>
              <a:buChar char="●"/>
            </a:pPr>
            <a:r>
              <a:rPr lang="en" sz="2100" b="1">
                <a:solidFill>
                  <a:srgbClr val="FFFFFF"/>
                </a:solidFill>
                <a:latin typeface="Roboto"/>
                <a:ea typeface="Roboto"/>
                <a:cs typeface="Roboto"/>
                <a:sym typeface="Roboto"/>
              </a:rPr>
              <a:t>Built in 1965 </a:t>
            </a:r>
            <a:endParaRPr sz="2100" b="1">
              <a:solidFill>
                <a:srgbClr val="FFFFFF"/>
              </a:solidFill>
              <a:latin typeface="Roboto"/>
              <a:ea typeface="Roboto"/>
              <a:cs typeface="Roboto"/>
              <a:sym typeface="Roboto"/>
            </a:endParaRPr>
          </a:p>
          <a:p>
            <a:pPr marL="457200" lvl="0" indent="-361950" algn="l" rtl="0">
              <a:spcBef>
                <a:spcPts val="0"/>
              </a:spcBef>
              <a:spcAft>
                <a:spcPts val="0"/>
              </a:spcAft>
              <a:buClr>
                <a:srgbClr val="FFFFFF"/>
              </a:buClr>
              <a:buSzPts val="2100"/>
              <a:buFont typeface="Roboto"/>
              <a:buChar char="●"/>
            </a:pPr>
            <a:r>
              <a:rPr lang="en" sz="2100" b="1">
                <a:solidFill>
                  <a:srgbClr val="FFFFFF"/>
                </a:solidFill>
                <a:latin typeface="Roboto"/>
                <a:ea typeface="Roboto"/>
                <a:cs typeface="Roboto"/>
                <a:sym typeface="Roboto"/>
              </a:rPr>
              <a:t>4.02 acres</a:t>
            </a:r>
            <a:endParaRPr>
              <a:solidFill>
                <a:srgbClr val="FFFFFF"/>
              </a:solidFill>
              <a:latin typeface="Roboto"/>
              <a:ea typeface="Roboto"/>
              <a:cs typeface="Roboto"/>
              <a:sym typeface="Roboto"/>
            </a:endParaRPr>
          </a:p>
        </p:txBody>
      </p:sp>
      <p:pic>
        <p:nvPicPr>
          <p:cNvPr id="104" name="Google Shape;104;p18"/>
          <p:cNvPicPr preferRelativeResize="0"/>
          <p:nvPr/>
        </p:nvPicPr>
        <p:blipFill>
          <a:blip r:embed="rId3">
            <a:alphaModFix/>
          </a:blip>
          <a:stretch>
            <a:fillRect/>
          </a:stretch>
        </p:blipFill>
        <p:spPr>
          <a:xfrm>
            <a:off x="249150" y="302650"/>
            <a:ext cx="1428750" cy="1247775"/>
          </a:xfrm>
          <a:prstGeom prst="rect">
            <a:avLst/>
          </a:prstGeom>
          <a:noFill/>
          <a:ln>
            <a:noFill/>
          </a:ln>
        </p:spPr>
      </p:pic>
      <p:pic>
        <p:nvPicPr>
          <p:cNvPr id="105" name="Google Shape;105;p18"/>
          <p:cNvPicPr preferRelativeResize="0"/>
          <p:nvPr/>
        </p:nvPicPr>
        <p:blipFill>
          <a:blip r:embed="rId4">
            <a:alphaModFix/>
          </a:blip>
          <a:stretch>
            <a:fillRect/>
          </a:stretch>
        </p:blipFill>
        <p:spPr>
          <a:xfrm>
            <a:off x="3190700" y="2926675"/>
            <a:ext cx="2549368" cy="1912026"/>
          </a:xfrm>
          <a:prstGeom prst="rect">
            <a:avLst/>
          </a:prstGeom>
          <a:noFill/>
          <a:ln>
            <a:noFill/>
          </a:ln>
        </p:spPr>
      </p:pic>
      <p:pic>
        <p:nvPicPr>
          <p:cNvPr id="106" name="Google Shape;106;p18"/>
          <p:cNvPicPr preferRelativeResize="0"/>
          <p:nvPr/>
        </p:nvPicPr>
        <p:blipFill>
          <a:blip r:embed="rId5">
            <a:alphaModFix/>
          </a:blip>
          <a:stretch>
            <a:fillRect/>
          </a:stretch>
        </p:blipFill>
        <p:spPr>
          <a:xfrm>
            <a:off x="6428656" y="3005838"/>
            <a:ext cx="2549368" cy="1912026"/>
          </a:xfrm>
          <a:prstGeom prst="rect">
            <a:avLst/>
          </a:prstGeom>
          <a:noFill/>
          <a:ln>
            <a:noFill/>
          </a:ln>
        </p:spPr>
      </p:pic>
      <p:pic>
        <p:nvPicPr>
          <p:cNvPr id="107" name="Google Shape;107;p18"/>
          <p:cNvPicPr preferRelativeResize="0"/>
          <p:nvPr/>
        </p:nvPicPr>
        <p:blipFill>
          <a:blip r:embed="rId6">
            <a:alphaModFix/>
          </a:blip>
          <a:stretch>
            <a:fillRect/>
          </a:stretch>
        </p:blipFill>
        <p:spPr>
          <a:xfrm>
            <a:off x="120920" y="1775100"/>
            <a:ext cx="2381199" cy="3174924"/>
          </a:xfrm>
          <a:prstGeom prst="rect">
            <a:avLst/>
          </a:prstGeom>
          <a:noFill/>
          <a:ln>
            <a:noFill/>
          </a:ln>
        </p:spPr>
      </p:pic>
      <p:pic>
        <p:nvPicPr>
          <p:cNvPr id="108" name="Google Shape;108;p18"/>
          <p:cNvPicPr preferRelativeResize="0"/>
          <p:nvPr/>
        </p:nvPicPr>
        <p:blipFill>
          <a:blip r:embed="rId7">
            <a:alphaModFix/>
          </a:blip>
          <a:stretch>
            <a:fillRect/>
          </a:stretch>
        </p:blipFill>
        <p:spPr>
          <a:xfrm>
            <a:off x="6355975" y="1189575"/>
            <a:ext cx="2622050" cy="1693200"/>
          </a:xfrm>
          <a:prstGeom prst="rect">
            <a:avLst/>
          </a:prstGeom>
          <a:noFill/>
          <a:ln>
            <a:noFill/>
          </a:ln>
        </p:spPr>
      </p:pic>
      <p:pic>
        <p:nvPicPr>
          <p:cNvPr id="109" name="Google Shape;109;p18"/>
          <p:cNvPicPr preferRelativeResize="0"/>
          <p:nvPr/>
        </p:nvPicPr>
        <p:blipFill>
          <a:blip r:embed="rId7">
            <a:alphaModFix/>
          </a:blip>
          <a:stretch>
            <a:fillRect/>
          </a:stretch>
        </p:blipFill>
        <p:spPr>
          <a:xfrm>
            <a:off x="72550" y="177350"/>
            <a:ext cx="8978150" cy="48249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 calcmode="lin" valueType="num">
                                      <p:cBhvr additive="base">
                                        <p:cTn id="7" dur="1000"/>
                                        <p:tgtEl>
                                          <p:spTgt spid="10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lin ang="5400012" scaled="0"/>
        </a:gradFill>
        <a:effectLst/>
      </p:bgPr>
    </p:bg>
    <p:spTree>
      <p:nvGrpSpPr>
        <p:cNvPr id="1" name="Shape 113"/>
        <p:cNvGrpSpPr/>
        <p:nvPr/>
      </p:nvGrpSpPr>
      <p:grpSpPr>
        <a:xfrm>
          <a:off x="0" y="0"/>
          <a:ext cx="0" cy="0"/>
          <a:chOff x="0" y="0"/>
          <a:chExt cx="0" cy="0"/>
        </a:xfrm>
      </p:grpSpPr>
      <p:sp>
        <p:nvSpPr>
          <p:cNvPr id="114" name="Google Shape;114;p19"/>
          <p:cNvSpPr txBox="1"/>
          <p:nvPr/>
        </p:nvSpPr>
        <p:spPr>
          <a:xfrm>
            <a:off x="2563700" y="354175"/>
            <a:ext cx="5280600" cy="815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4100" b="1">
                <a:latin typeface="Roboto"/>
                <a:ea typeface="Roboto"/>
                <a:cs typeface="Roboto"/>
                <a:sym typeface="Roboto"/>
              </a:rPr>
              <a:t>Skyridge Elementary</a:t>
            </a:r>
            <a:endParaRPr sz="4100" b="1">
              <a:latin typeface="Roboto"/>
              <a:ea typeface="Roboto"/>
              <a:cs typeface="Roboto"/>
              <a:sym typeface="Roboto"/>
            </a:endParaRPr>
          </a:p>
        </p:txBody>
      </p:sp>
      <p:sp>
        <p:nvSpPr>
          <p:cNvPr id="115" name="Google Shape;115;p19"/>
          <p:cNvSpPr txBox="1"/>
          <p:nvPr/>
        </p:nvSpPr>
        <p:spPr>
          <a:xfrm>
            <a:off x="2600000" y="986250"/>
            <a:ext cx="5208000" cy="158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a:latin typeface="Roboto"/>
              <a:ea typeface="Roboto"/>
              <a:cs typeface="Roboto"/>
              <a:sym typeface="Roboto"/>
            </a:endParaRPr>
          </a:p>
          <a:p>
            <a:pPr marL="0" lvl="0" indent="0" algn="ctr" rtl="0">
              <a:spcBef>
                <a:spcPts val="0"/>
              </a:spcBef>
              <a:spcAft>
                <a:spcPts val="0"/>
              </a:spcAft>
              <a:buNone/>
            </a:pPr>
            <a:endParaRPr>
              <a:latin typeface="Roboto"/>
              <a:ea typeface="Roboto"/>
              <a:cs typeface="Roboto"/>
              <a:sym typeface="Roboto"/>
            </a:endParaRPr>
          </a:p>
          <a:p>
            <a:pPr marL="457200" lvl="0" indent="-361950" algn="l" rtl="0">
              <a:spcBef>
                <a:spcPts val="0"/>
              </a:spcBef>
              <a:spcAft>
                <a:spcPts val="0"/>
              </a:spcAft>
              <a:buClr>
                <a:schemeClr val="dk1"/>
              </a:buClr>
              <a:buSzPts val="2100"/>
              <a:buFont typeface="Roboto"/>
              <a:buChar char="●"/>
            </a:pPr>
            <a:r>
              <a:rPr lang="en" sz="2100" b="1">
                <a:solidFill>
                  <a:schemeClr val="dk1"/>
                </a:solidFill>
                <a:latin typeface="Roboto"/>
                <a:ea typeface="Roboto"/>
                <a:cs typeface="Roboto"/>
                <a:sym typeface="Roboto"/>
              </a:rPr>
              <a:t>19/20 enrollment = 379</a:t>
            </a:r>
            <a:endParaRPr sz="2800" b="1">
              <a:latin typeface="Roboto"/>
              <a:ea typeface="Roboto"/>
              <a:cs typeface="Roboto"/>
              <a:sym typeface="Roboto"/>
            </a:endParaRPr>
          </a:p>
          <a:p>
            <a:pPr marL="457200" lvl="0" indent="-361950" algn="l" rtl="0">
              <a:spcBef>
                <a:spcPts val="0"/>
              </a:spcBef>
              <a:spcAft>
                <a:spcPts val="0"/>
              </a:spcAft>
              <a:buClr>
                <a:srgbClr val="000000"/>
              </a:buClr>
              <a:buSzPts val="2100"/>
              <a:buFont typeface="Roboto"/>
              <a:buChar char="●"/>
            </a:pPr>
            <a:r>
              <a:rPr lang="en" sz="2100" b="1">
                <a:latin typeface="Roboto"/>
                <a:ea typeface="Roboto"/>
                <a:cs typeface="Roboto"/>
                <a:sym typeface="Roboto"/>
              </a:rPr>
              <a:t>Built in 1994 </a:t>
            </a:r>
            <a:endParaRPr sz="2100" b="1">
              <a:latin typeface="Roboto"/>
              <a:ea typeface="Roboto"/>
              <a:cs typeface="Roboto"/>
              <a:sym typeface="Roboto"/>
            </a:endParaRPr>
          </a:p>
          <a:p>
            <a:pPr marL="457200" lvl="0" indent="-361950" algn="l" rtl="0">
              <a:spcBef>
                <a:spcPts val="0"/>
              </a:spcBef>
              <a:spcAft>
                <a:spcPts val="0"/>
              </a:spcAft>
              <a:buClr>
                <a:srgbClr val="000000"/>
              </a:buClr>
              <a:buSzPts val="2100"/>
              <a:buFont typeface="Roboto"/>
              <a:buChar char="●"/>
            </a:pPr>
            <a:r>
              <a:rPr lang="en" sz="2100" b="1">
                <a:latin typeface="Roboto"/>
                <a:ea typeface="Roboto"/>
                <a:cs typeface="Roboto"/>
                <a:sym typeface="Roboto"/>
              </a:rPr>
              <a:t>14.2 acres</a:t>
            </a:r>
            <a:endParaRPr>
              <a:latin typeface="Roboto"/>
              <a:ea typeface="Roboto"/>
              <a:cs typeface="Roboto"/>
              <a:sym typeface="Roboto"/>
            </a:endParaRPr>
          </a:p>
        </p:txBody>
      </p:sp>
      <p:pic>
        <p:nvPicPr>
          <p:cNvPr id="116" name="Google Shape;116;p19"/>
          <p:cNvPicPr preferRelativeResize="0"/>
          <p:nvPr/>
        </p:nvPicPr>
        <p:blipFill>
          <a:blip r:embed="rId3">
            <a:alphaModFix/>
          </a:blip>
          <a:stretch>
            <a:fillRect/>
          </a:stretch>
        </p:blipFill>
        <p:spPr>
          <a:xfrm>
            <a:off x="321700" y="270400"/>
            <a:ext cx="1495425" cy="1400175"/>
          </a:xfrm>
          <a:prstGeom prst="rect">
            <a:avLst/>
          </a:prstGeom>
          <a:noFill/>
          <a:ln>
            <a:noFill/>
          </a:ln>
        </p:spPr>
      </p:pic>
      <p:pic>
        <p:nvPicPr>
          <p:cNvPr id="117" name="Google Shape;117;p19"/>
          <p:cNvPicPr preferRelativeResize="0"/>
          <p:nvPr/>
        </p:nvPicPr>
        <p:blipFill>
          <a:blip r:embed="rId4">
            <a:alphaModFix/>
          </a:blip>
          <a:stretch>
            <a:fillRect/>
          </a:stretch>
        </p:blipFill>
        <p:spPr>
          <a:xfrm>
            <a:off x="6336650" y="1260288"/>
            <a:ext cx="2516375" cy="1783025"/>
          </a:xfrm>
          <a:prstGeom prst="rect">
            <a:avLst/>
          </a:prstGeom>
          <a:noFill/>
          <a:ln>
            <a:noFill/>
          </a:ln>
        </p:spPr>
      </p:pic>
      <p:pic>
        <p:nvPicPr>
          <p:cNvPr id="118" name="Google Shape;118;p19"/>
          <p:cNvPicPr preferRelativeResize="0"/>
          <p:nvPr/>
        </p:nvPicPr>
        <p:blipFill>
          <a:blip r:embed="rId5">
            <a:alphaModFix/>
          </a:blip>
          <a:stretch>
            <a:fillRect/>
          </a:stretch>
        </p:blipFill>
        <p:spPr>
          <a:xfrm>
            <a:off x="165299" y="2051225"/>
            <a:ext cx="2204903" cy="2939880"/>
          </a:xfrm>
          <a:prstGeom prst="rect">
            <a:avLst/>
          </a:prstGeom>
          <a:noFill/>
          <a:ln>
            <a:noFill/>
          </a:ln>
        </p:spPr>
      </p:pic>
      <p:pic>
        <p:nvPicPr>
          <p:cNvPr id="119" name="Google Shape;119;p19"/>
          <p:cNvPicPr preferRelativeResize="0"/>
          <p:nvPr/>
        </p:nvPicPr>
        <p:blipFill>
          <a:blip r:embed="rId6">
            <a:alphaModFix/>
          </a:blip>
          <a:stretch>
            <a:fillRect/>
          </a:stretch>
        </p:blipFill>
        <p:spPr>
          <a:xfrm>
            <a:off x="3034652" y="2724150"/>
            <a:ext cx="2752725" cy="2266950"/>
          </a:xfrm>
          <a:prstGeom prst="rect">
            <a:avLst/>
          </a:prstGeom>
          <a:noFill/>
          <a:ln>
            <a:noFill/>
          </a:ln>
        </p:spPr>
      </p:pic>
      <p:pic>
        <p:nvPicPr>
          <p:cNvPr id="120" name="Google Shape;120;p19"/>
          <p:cNvPicPr preferRelativeResize="0"/>
          <p:nvPr/>
        </p:nvPicPr>
        <p:blipFill>
          <a:blip r:embed="rId7">
            <a:alphaModFix/>
          </a:blip>
          <a:stretch>
            <a:fillRect/>
          </a:stretch>
        </p:blipFill>
        <p:spPr>
          <a:xfrm>
            <a:off x="6451838" y="3133713"/>
            <a:ext cx="2286000" cy="1857375"/>
          </a:xfrm>
          <a:prstGeom prst="rect">
            <a:avLst/>
          </a:prstGeom>
          <a:noFill/>
          <a:ln>
            <a:noFill/>
          </a:ln>
        </p:spPr>
      </p:pic>
      <p:pic>
        <p:nvPicPr>
          <p:cNvPr id="121" name="Google Shape;121;p19"/>
          <p:cNvPicPr preferRelativeResize="0"/>
          <p:nvPr/>
        </p:nvPicPr>
        <p:blipFill>
          <a:blip r:embed="rId4">
            <a:alphaModFix/>
          </a:blip>
          <a:stretch>
            <a:fillRect/>
          </a:stretch>
        </p:blipFill>
        <p:spPr>
          <a:xfrm>
            <a:off x="112875" y="79950"/>
            <a:ext cx="8908675" cy="49699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anim calcmode="lin" valueType="num">
                                      <p:cBhvr additive="base">
                                        <p:cTn id="7" dur="1000"/>
                                        <p:tgtEl>
                                          <p:spTgt spid="12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DDDDDD"/>
            </a:gs>
            <a:gs pos="100000">
              <a:srgbClr val="919191"/>
            </a:gs>
          </a:gsLst>
          <a:lin ang="5400012" scaled="0"/>
        </a:gradFill>
        <a:effectLst/>
      </p:bgPr>
    </p:bg>
    <p:spTree>
      <p:nvGrpSpPr>
        <p:cNvPr id="1" name="Shape 125"/>
        <p:cNvGrpSpPr/>
        <p:nvPr/>
      </p:nvGrpSpPr>
      <p:grpSpPr>
        <a:xfrm>
          <a:off x="0" y="0"/>
          <a:ext cx="0" cy="0"/>
          <a:chOff x="0" y="0"/>
          <a:chExt cx="0" cy="0"/>
        </a:xfrm>
      </p:grpSpPr>
      <p:sp>
        <p:nvSpPr>
          <p:cNvPr id="126" name="Google Shape;126;p20"/>
          <p:cNvSpPr txBox="1">
            <a:spLocks noGrp="1"/>
          </p:cNvSpPr>
          <p:nvPr>
            <p:ph type="title"/>
          </p:nvPr>
        </p:nvSpPr>
        <p:spPr>
          <a:xfrm>
            <a:off x="311700" y="35635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100"/>
              <a:t>District Office and Warehouse</a:t>
            </a:r>
            <a:endParaRPr sz="4100"/>
          </a:p>
        </p:txBody>
      </p:sp>
      <p:sp>
        <p:nvSpPr>
          <p:cNvPr id="127" name="Google Shape;127;p20"/>
          <p:cNvSpPr txBox="1">
            <a:spLocks noGrp="1"/>
          </p:cNvSpPr>
          <p:nvPr>
            <p:ph type="body" idx="1"/>
          </p:nvPr>
        </p:nvSpPr>
        <p:spPr>
          <a:xfrm>
            <a:off x="2964075" y="1168600"/>
            <a:ext cx="4227300" cy="887100"/>
          </a:xfrm>
          <a:prstGeom prst="rect">
            <a:avLst/>
          </a:prstGeom>
        </p:spPr>
        <p:txBody>
          <a:bodyPr spcFirstLastPara="1" wrap="square" lIns="91425" tIns="91425" rIns="91425" bIns="91425" anchor="t" anchorCtr="0">
            <a:normAutofit lnSpcReduction="10000"/>
          </a:bodyPr>
          <a:lstStyle/>
          <a:p>
            <a:pPr marL="457200" lvl="0" indent="-361950" algn="l" rtl="0">
              <a:spcBef>
                <a:spcPts val="0"/>
              </a:spcBef>
              <a:spcAft>
                <a:spcPts val="0"/>
              </a:spcAft>
              <a:buClr>
                <a:srgbClr val="000000"/>
              </a:buClr>
              <a:buSzPts val="2100"/>
              <a:buChar char="●"/>
            </a:pPr>
            <a:r>
              <a:rPr lang="en" sz="2100" b="1">
                <a:solidFill>
                  <a:srgbClr val="000000"/>
                </a:solidFill>
              </a:rPr>
              <a:t>Purchased in 2003</a:t>
            </a:r>
            <a:endParaRPr sz="2100" b="1">
              <a:solidFill>
                <a:srgbClr val="000000"/>
              </a:solidFill>
            </a:endParaRPr>
          </a:p>
          <a:p>
            <a:pPr marL="457200" lvl="0" indent="-361950" algn="l" rtl="0">
              <a:spcBef>
                <a:spcPts val="0"/>
              </a:spcBef>
              <a:spcAft>
                <a:spcPts val="0"/>
              </a:spcAft>
              <a:buClr>
                <a:srgbClr val="000000"/>
              </a:buClr>
              <a:buSzPts val="2100"/>
              <a:buChar char="●"/>
            </a:pPr>
            <a:r>
              <a:rPr lang="en" sz="2100" b="1">
                <a:solidFill>
                  <a:srgbClr val="000000"/>
                </a:solidFill>
              </a:rPr>
              <a:t>1.4 acres</a:t>
            </a:r>
            <a:endParaRPr sz="2100" b="1">
              <a:solidFill>
                <a:srgbClr val="000000"/>
              </a:solidFill>
            </a:endParaRPr>
          </a:p>
        </p:txBody>
      </p:sp>
      <p:pic>
        <p:nvPicPr>
          <p:cNvPr id="128" name="Google Shape;128;p20"/>
          <p:cNvPicPr preferRelativeResize="0"/>
          <p:nvPr/>
        </p:nvPicPr>
        <p:blipFill>
          <a:blip r:embed="rId3">
            <a:alphaModFix/>
          </a:blip>
          <a:stretch>
            <a:fillRect/>
          </a:stretch>
        </p:blipFill>
        <p:spPr>
          <a:xfrm>
            <a:off x="255600" y="1329750"/>
            <a:ext cx="2659275" cy="3545700"/>
          </a:xfrm>
          <a:prstGeom prst="rect">
            <a:avLst/>
          </a:prstGeom>
          <a:noFill/>
          <a:ln>
            <a:noFill/>
          </a:ln>
        </p:spPr>
      </p:pic>
      <p:pic>
        <p:nvPicPr>
          <p:cNvPr id="129" name="Google Shape;129;p20"/>
          <p:cNvPicPr preferRelativeResize="0"/>
          <p:nvPr/>
        </p:nvPicPr>
        <p:blipFill>
          <a:blip r:embed="rId4">
            <a:alphaModFix/>
          </a:blip>
          <a:stretch>
            <a:fillRect/>
          </a:stretch>
        </p:blipFill>
        <p:spPr>
          <a:xfrm>
            <a:off x="3068013" y="2219977"/>
            <a:ext cx="2958436" cy="2218824"/>
          </a:xfrm>
          <a:prstGeom prst="rect">
            <a:avLst/>
          </a:prstGeom>
          <a:noFill/>
          <a:ln>
            <a:noFill/>
          </a:ln>
        </p:spPr>
      </p:pic>
      <p:pic>
        <p:nvPicPr>
          <p:cNvPr id="130" name="Google Shape;130;p20"/>
          <p:cNvPicPr preferRelativeResize="0"/>
          <p:nvPr/>
        </p:nvPicPr>
        <p:blipFill>
          <a:blip r:embed="rId5">
            <a:alphaModFix/>
          </a:blip>
          <a:stretch>
            <a:fillRect/>
          </a:stretch>
        </p:blipFill>
        <p:spPr>
          <a:xfrm>
            <a:off x="6179600" y="1168600"/>
            <a:ext cx="2776100" cy="2082075"/>
          </a:xfrm>
          <a:prstGeom prst="rect">
            <a:avLst/>
          </a:prstGeom>
          <a:noFill/>
          <a:ln>
            <a:noFill/>
          </a:ln>
        </p:spPr>
      </p:pic>
      <p:pic>
        <p:nvPicPr>
          <p:cNvPr id="131" name="Google Shape;131;p20"/>
          <p:cNvPicPr preferRelativeResize="0"/>
          <p:nvPr/>
        </p:nvPicPr>
        <p:blipFill>
          <a:blip r:embed="rId6">
            <a:alphaModFix/>
          </a:blip>
          <a:stretch>
            <a:fillRect/>
          </a:stretch>
        </p:blipFill>
        <p:spPr>
          <a:xfrm>
            <a:off x="6203598" y="3340075"/>
            <a:ext cx="2728099" cy="1601875"/>
          </a:xfrm>
          <a:prstGeom prst="rect">
            <a:avLst/>
          </a:prstGeom>
          <a:noFill/>
          <a:ln>
            <a:noFill/>
          </a:ln>
        </p:spPr>
      </p:pic>
      <p:pic>
        <p:nvPicPr>
          <p:cNvPr id="132" name="Google Shape;132;p20"/>
          <p:cNvPicPr preferRelativeResize="0"/>
          <p:nvPr/>
        </p:nvPicPr>
        <p:blipFill>
          <a:blip r:embed="rId6">
            <a:alphaModFix/>
          </a:blip>
          <a:stretch>
            <a:fillRect/>
          </a:stretch>
        </p:blipFill>
        <p:spPr>
          <a:xfrm>
            <a:off x="185425" y="97727"/>
            <a:ext cx="8770274" cy="494804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anim calcmode="lin" valueType="num">
                                      <p:cBhvr additive="base">
                                        <p:cTn id="7" dur="1000"/>
                                        <p:tgtEl>
                                          <p:spTgt spid="13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DDDDDD"/>
            </a:gs>
            <a:gs pos="100000">
              <a:srgbClr val="919191"/>
            </a:gs>
          </a:gsLst>
          <a:lin ang="5400012" scaled="0"/>
        </a:gradFill>
        <a:effectLst/>
      </p:bgPr>
    </p:bg>
    <p:spTree>
      <p:nvGrpSpPr>
        <p:cNvPr id="1" name="Shape 136"/>
        <p:cNvGrpSpPr/>
        <p:nvPr/>
      </p:nvGrpSpPr>
      <p:grpSpPr>
        <a:xfrm>
          <a:off x="0" y="0"/>
          <a:ext cx="0" cy="0"/>
          <a:chOff x="0" y="0"/>
          <a:chExt cx="0" cy="0"/>
        </a:xfrm>
      </p:grpSpPr>
      <p:sp>
        <p:nvSpPr>
          <p:cNvPr id="137" name="Google Shape;137;p21"/>
          <p:cNvSpPr txBox="1"/>
          <p:nvPr/>
        </p:nvSpPr>
        <p:spPr>
          <a:xfrm>
            <a:off x="1734150" y="354750"/>
            <a:ext cx="5675700" cy="81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100">
                <a:latin typeface="Roboto"/>
                <a:ea typeface="Roboto"/>
                <a:cs typeface="Roboto"/>
                <a:sym typeface="Roboto"/>
              </a:rPr>
              <a:t>Shirland Tract Property</a:t>
            </a:r>
            <a:endParaRPr sz="4100">
              <a:latin typeface="Roboto"/>
              <a:ea typeface="Roboto"/>
              <a:cs typeface="Roboto"/>
              <a:sym typeface="Roboto"/>
            </a:endParaRPr>
          </a:p>
        </p:txBody>
      </p:sp>
      <p:sp>
        <p:nvSpPr>
          <p:cNvPr id="138" name="Google Shape;138;p21"/>
          <p:cNvSpPr txBox="1"/>
          <p:nvPr/>
        </p:nvSpPr>
        <p:spPr>
          <a:xfrm>
            <a:off x="2015475" y="1257650"/>
            <a:ext cx="5208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a:latin typeface="Roboto"/>
              <a:ea typeface="Roboto"/>
              <a:cs typeface="Roboto"/>
              <a:sym typeface="Roboto"/>
            </a:endParaRPr>
          </a:p>
        </p:txBody>
      </p:sp>
      <p:sp>
        <p:nvSpPr>
          <p:cNvPr id="139" name="Google Shape;139;p21"/>
          <p:cNvSpPr txBox="1"/>
          <p:nvPr/>
        </p:nvSpPr>
        <p:spPr>
          <a:xfrm>
            <a:off x="1750350" y="975475"/>
            <a:ext cx="56433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a:t>Undeveloped</a:t>
            </a:r>
            <a:endParaRPr sz="1700"/>
          </a:p>
        </p:txBody>
      </p:sp>
      <p:sp>
        <p:nvSpPr>
          <p:cNvPr id="140" name="Google Shape;140;p21"/>
          <p:cNvSpPr txBox="1"/>
          <p:nvPr/>
        </p:nvSpPr>
        <p:spPr>
          <a:xfrm>
            <a:off x="2160600" y="1862300"/>
            <a:ext cx="5062800" cy="1046700"/>
          </a:xfrm>
          <a:prstGeom prst="rect">
            <a:avLst/>
          </a:prstGeom>
          <a:noFill/>
          <a:ln>
            <a:noFill/>
          </a:ln>
        </p:spPr>
        <p:txBody>
          <a:bodyPr spcFirstLastPara="1" wrap="square" lIns="91425" tIns="91425" rIns="91425" bIns="91425" anchor="t" anchorCtr="0">
            <a:spAutoFit/>
          </a:bodyPr>
          <a:lstStyle/>
          <a:p>
            <a:pPr marL="457200" lvl="0" indent="-361950" algn="l" rtl="0">
              <a:spcBef>
                <a:spcPts val="0"/>
              </a:spcBef>
              <a:spcAft>
                <a:spcPts val="0"/>
              </a:spcAft>
              <a:buClr>
                <a:srgbClr val="000000"/>
              </a:buClr>
              <a:buSzPts val="2100"/>
              <a:buFont typeface="Roboto"/>
              <a:buChar char="●"/>
            </a:pPr>
            <a:r>
              <a:rPr lang="en" sz="2100" b="1">
                <a:latin typeface="Roboto"/>
                <a:ea typeface="Roboto"/>
                <a:cs typeface="Roboto"/>
                <a:sym typeface="Roboto"/>
              </a:rPr>
              <a:t>Acquired after 1991  </a:t>
            </a:r>
            <a:endParaRPr sz="2100" b="1">
              <a:latin typeface="Roboto"/>
              <a:ea typeface="Roboto"/>
              <a:cs typeface="Roboto"/>
              <a:sym typeface="Roboto"/>
            </a:endParaRPr>
          </a:p>
          <a:p>
            <a:pPr marL="457200" lvl="0" indent="-361950" algn="l" rtl="0">
              <a:spcBef>
                <a:spcPts val="0"/>
              </a:spcBef>
              <a:spcAft>
                <a:spcPts val="0"/>
              </a:spcAft>
              <a:buClr>
                <a:srgbClr val="000000"/>
              </a:buClr>
              <a:buSzPts val="2100"/>
              <a:buFont typeface="Roboto"/>
              <a:buChar char="●"/>
            </a:pPr>
            <a:r>
              <a:rPr lang="en" sz="2100" b="1">
                <a:latin typeface="Roboto"/>
                <a:ea typeface="Roboto"/>
                <a:cs typeface="Roboto"/>
                <a:sym typeface="Roboto"/>
              </a:rPr>
              <a:t>47.42 acres</a:t>
            </a:r>
            <a:endParaRPr sz="2100" b="1">
              <a:latin typeface="Roboto"/>
              <a:ea typeface="Roboto"/>
              <a:cs typeface="Roboto"/>
              <a:sym typeface="Roboto"/>
            </a:endParaRPr>
          </a:p>
          <a:p>
            <a:pPr marL="0" lvl="0" indent="0" algn="l" rtl="0">
              <a:spcBef>
                <a:spcPts val="0"/>
              </a:spcBef>
              <a:spcAft>
                <a:spcPts val="0"/>
              </a:spcAft>
              <a:buNone/>
            </a:pPr>
            <a:endParaRPr/>
          </a:p>
        </p:txBody>
      </p:sp>
      <p:pic>
        <p:nvPicPr>
          <p:cNvPr id="141" name="Google Shape;141;p21"/>
          <p:cNvPicPr preferRelativeResize="0"/>
          <p:nvPr/>
        </p:nvPicPr>
        <p:blipFill>
          <a:blip r:embed="rId3">
            <a:alphaModFix/>
          </a:blip>
          <a:stretch>
            <a:fillRect/>
          </a:stretch>
        </p:blipFill>
        <p:spPr>
          <a:xfrm>
            <a:off x="6231175" y="1257650"/>
            <a:ext cx="2620798" cy="3494398"/>
          </a:xfrm>
          <a:prstGeom prst="rect">
            <a:avLst/>
          </a:prstGeom>
          <a:noFill/>
          <a:ln>
            <a:noFill/>
          </a:ln>
        </p:spPr>
      </p:pic>
      <p:pic>
        <p:nvPicPr>
          <p:cNvPr id="142" name="Google Shape;142;p21"/>
          <p:cNvPicPr preferRelativeResize="0"/>
          <p:nvPr/>
        </p:nvPicPr>
        <p:blipFill>
          <a:blip r:embed="rId4">
            <a:alphaModFix/>
          </a:blip>
          <a:stretch>
            <a:fillRect/>
          </a:stretch>
        </p:blipFill>
        <p:spPr>
          <a:xfrm>
            <a:off x="1410775" y="2845850"/>
            <a:ext cx="3684325" cy="2186500"/>
          </a:xfrm>
          <a:prstGeom prst="rect">
            <a:avLst/>
          </a:prstGeom>
          <a:noFill/>
          <a:ln>
            <a:noFill/>
          </a:ln>
        </p:spPr>
      </p:pic>
      <p:pic>
        <p:nvPicPr>
          <p:cNvPr id="143" name="Google Shape;143;p21"/>
          <p:cNvPicPr preferRelativeResize="0"/>
          <p:nvPr/>
        </p:nvPicPr>
        <p:blipFill>
          <a:blip r:embed="rId4">
            <a:alphaModFix/>
          </a:blip>
          <a:stretch>
            <a:fillRect/>
          </a:stretch>
        </p:blipFill>
        <p:spPr>
          <a:xfrm>
            <a:off x="233800" y="46475"/>
            <a:ext cx="8658875" cy="49858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anim calcmode="lin" valueType="num">
                                      <p:cBhvr additive="base">
                                        <p:cTn id="7" dur="1000"/>
                                        <p:tgtEl>
                                          <p:spTgt spid="14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1713</Words>
  <Application>Microsoft Office PowerPoint</Application>
  <PresentationFormat>On-screen Show (16:9)</PresentationFormat>
  <Paragraphs>286</Paragraphs>
  <Slides>39</Slides>
  <Notes>39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39</vt:i4>
      </vt:variant>
    </vt:vector>
  </HeadingPairs>
  <TitlesOfParts>
    <vt:vector size="42" baseType="lpstr">
      <vt:lpstr>Arial</vt:lpstr>
      <vt:lpstr>Roboto</vt:lpstr>
      <vt:lpstr>Simple Light</vt:lpstr>
      <vt:lpstr>AUSD Facilities</vt:lpstr>
      <vt:lpstr>We provide the foundation for student success.</vt:lpstr>
      <vt:lpstr>PowerPoint Presentation</vt:lpstr>
      <vt:lpstr>PowerPoint Presentation</vt:lpstr>
      <vt:lpstr>PowerPoint Presentation</vt:lpstr>
      <vt:lpstr>PowerPoint Presentation</vt:lpstr>
      <vt:lpstr>PowerPoint Presentation</vt:lpstr>
      <vt:lpstr>District Office and Warehouse</vt:lpstr>
      <vt:lpstr>PowerPoint Presentation</vt:lpstr>
      <vt:lpstr>PowerPoint Presentation</vt:lpstr>
      <vt:lpstr>PowerPoint Presentation</vt:lpstr>
      <vt:lpstr>M&amp;O Staff</vt:lpstr>
      <vt:lpstr>M&amp;O Staff</vt:lpstr>
      <vt:lpstr>M&amp;O Staff</vt:lpstr>
      <vt:lpstr>M&amp;O Staff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20/21 Projects Completed</vt:lpstr>
      <vt:lpstr>Summer / Spring break projects</vt:lpstr>
      <vt:lpstr>Future Projects</vt:lpstr>
      <vt:lpstr>Future Projects</vt:lpstr>
      <vt:lpstr>Future Projects</vt:lpstr>
      <vt:lpstr>Future Projects</vt:lpstr>
      <vt:lpstr>Future Projects</vt:lpstr>
      <vt:lpstr>Future Projects</vt:lpstr>
      <vt:lpstr>Future Projects</vt:lpstr>
      <vt:lpstr>Future Projects</vt:lpstr>
      <vt:lpstr>Future Projects</vt:lpstr>
      <vt:lpstr>Future Projects</vt:lpstr>
      <vt:lpstr>Covid related changes in operations</vt:lpstr>
      <vt:lpstr>“If you can't explain it simply, you don't understand it well enough.”</vt:lpstr>
      <vt:lpstr>We provide the foundation for student success.</vt:lpstr>
      <vt:lpstr>Thank you!</vt:lpstr>
      <vt:lpstr>Facilities Master Plan &amp; Facilities Funding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AUSD Facilities</dc:title>
  <dc:creator>Julie Ismari</dc:creator>
  <cp:lastModifiedBy>Ismari-Crawford, Julie</cp:lastModifiedBy>
  <cp:revision>2</cp:revision>
  <dcterms:modified xsi:type="dcterms:W3CDTF">2021-03-22T21:10:38Z</dcterms:modified>
</cp:coreProperties>
</file>